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52" r:id="rId6"/>
    <p:sldMasterId id="2147483660" r:id="rId7"/>
    <p:sldMasterId id="214748366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Lst>
  <p:sldSz cy="6858000" cx="12192000"/>
  <p:notesSz cx="6858000" cy="9144000"/>
  <p:embeddedFontLst>
    <p:embeddedFont>
      <p:font typeface="Helvetica Neue"/>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6" roundtripDataSignature="AMtx7mg6pn03bSQKyjgldODT80CIqHhI6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20" Type="http://schemas.openxmlformats.org/officeDocument/2006/relationships/slide" Target="slides/slide11.xml"/><Relationship Id="rId42" Type="http://schemas.openxmlformats.org/officeDocument/2006/relationships/font" Target="fonts/HelveticaNeue-regular.fntdata"/><Relationship Id="rId41" Type="http://schemas.openxmlformats.org/officeDocument/2006/relationships/slide" Target="slides/slide32.xml"/><Relationship Id="rId22" Type="http://schemas.openxmlformats.org/officeDocument/2006/relationships/slide" Target="slides/slide13.xml"/><Relationship Id="rId44" Type="http://schemas.openxmlformats.org/officeDocument/2006/relationships/font" Target="fonts/HelveticaNeue-italic.fntdata"/><Relationship Id="rId21" Type="http://schemas.openxmlformats.org/officeDocument/2006/relationships/slide" Target="slides/slide12.xml"/><Relationship Id="rId43" Type="http://schemas.openxmlformats.org/officeDocument/2006/relationships/font" Target="fonts/HelveticaNeue-bold.fntdata"/><Relationship Id="rId24" Type="http://schemas.openxmlformats.org/officeDocument/2006/relationships/slide" Target="slides/slide15.xml"/><Relationship Id="rId46" Type="http://customschemas.google.com/relationships/presentationmetadata" Target="metadata"/><Relationship Id="rId23" Type="http://schemas.openxmlformats.org/officeDocument/2006/relationships/slide" Target="slides/slide14.xml"/><Relationship Id="rId45" Type="http://schemas.openxmlformats.org/officeDocument/2006/relationships/font" Target="fonts/HelveticaNeue-boldItalic.fntdata"/><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0.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slide" Target="slides/slide24.xml"/><Relationship Id="rId10" Type="http://schemas.openxmlformats.org/officeDocument/2006/relationships/slide" Target="slides/slide1.xml"/><Relationship Id="rId32" Type="http://schemas.openxmlformats.org/officeDocument/2006/relationships/slide" Target="slides/slide23.xml"/><Relationship Id="rId13" Type="http://schemas.openxmlformats.org/officeDocument/2006/relationships/slide" Target="slides/slide4.xml"/><Relationship Id="rId35" Type="http://schemas.openxmlformats.org/officeDocument/2006/relationships/slide" Target="slides/slide26.xml"/><Relationship Id="rId12" Type="http://schemas.openxmlformats.org/officeDocument/2006/relationships/slide" Target="slides/slide3.xml"/><Relationship Id="rId34" Type="http://schemas.openxmlformats.org/officeDocument/2006/relationships/slide" Target="slides/slide25.xml"/><Relationship Id="rId15" Type="http://schemas.openxmlformats.org/officeDocument/2006/relationships/slide" Target="slides/slide6.xml"/><Relationship Id="rId37" Type="http://schemas.openxmlformats.org/officeDocument/2006/relationships/slide" Target="slides/slide28.xml"/><Relationship Id="rId14" Type="http://schemas.openxmlformats.org/officeDocument/2006/relationships/slide" Target="slides/slide5.xml"/><Relationship Id="rId36" Type="http://schemas.openxmlformats.org/officeDocument/2006/relationships/slide" Target="slides/slide27.xml"/><Relationship Id="rId17" Type="http://schemas.openxmlformats.org/officeDocument/2006/relationships/slide" Target="slides/slide8.xml"/><Relationship Id="rId39" Type="http://schemas.openxmlformats.org/officeDocument/2006/relationships/slide" Target="slides/slide30.xml"/><Relationship Id="rId16" Type="http://schemas.openxmlformats.org/officeDocument/2006/relationships/slide" Target="slides/slide7.xml"/><Relationship Id="rId38" Type="http://schemas.openxmlformats.org/officeDocument/2006/relationships/slide" Target="slides/slide29.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 name="Google Shape;6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Calibri"/>
                <a:ea typeface="Calibri"/>
                <a:cs typeface="Calibri"/>
                <a:sym typeface="Calibri"/>
              </a:rPr>
              <a:t>For this presentation, you will need to download and print out the following resources and information for parents:</a:t>
            </a:r>
            <a:endParaRPr/>
          </a:p>
          <a:p>
            <a:pPr indent="0" lvl="0" marL="0" rtl="0" algn="l">
              <a:lnSpc>
                <a:spcPct val="100000"/>
              </a:lnSpc>
              <a:spcBef>
                <a:spcPts val="0"/>
              </a:spcBef>
              <a:spcAft>
                <a:spcPts val="0"/>
              </a:spcAft>
              <a:buSzPts val="1400"/>
              <a:buNone/>
            </a:pPr>
            <a:r>
              <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Phase 2 grapheme information sheet – Autumn 1</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the parent handout </a:t>
            </a:r>
            <a:r>
              <a:rPr b="0" lang="en-US">
                <a:latin typeface="Calibri"/>
                <a:ea typeface="Calibri"/>
                <a:cs typeface="Calibri"/>
                <a:sym typeface="Calibri"/>
              </a:rPr>
              <a:t>‘</a:t>
            </a:r>
            <a:r>
              <a:rPr b="0" lang="en-US">
                <a:latin typeface="Helvetica Neue"/>
                <a:ea typeface="Helvetica Neue"/>
                <a:cs typeface="Helvetica Neue"/>
                <a:sym typeface="Helvetica Neue"/>
              </a:rPr>
              <a:t>Your child’s reading journey – Reception Autumn term’</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the Phase 2 and 3 grapheme mat</a:t>
            </a:r>
            <a:endParaRPr/>
          </a:p>
          <a:p>
            <a:pPr indent="-171450" lvl="0" marL="171450" rtl="0" algn="l">
              <a:lnSpc>
                <a:spcPct val="100000"/>
              </a:lnSpc>
              <a:spcBef>
                <a:spcPts val="0"/>
              </a:spcBef>
              <a:spcAft>
                <a:spcPts val="0"/>
              </a:spcAft>
              <a:buClr>
                <a:srgbClr val="000000"/>
              </a:buClr>
              <a:buSzPts val="1200"/>
              <a:buFont typeface="Arial"/>
              <a:buChar char="•"/>
            </a:pPr>
            <a:r>
              <a:rPr i="0" lang="en-US"/>
              <a:t>the Little Wandle Progression overview</a:t>
            </a:r>
            <a:endParaRPr/>
          </a:p>
          <a:p>
            <a:pPr indent="-171450" lvl="0" marL="171450" marR="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‘Phase 2 tricky words: Reception Autumn term – Information for parents and carers’ – or parents can access this in the ‘For parents’ area of the Little Wandle website.</a:t>
            </a:r>
            <a:endParaRPr i="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i="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i="0" lang="en-US">
                <a:latin typeface="Calibri"/>
                <a:ea typeface="Calibri"/>
                <a:cs typeface="Calibri"/>
                <a:sym typeface="Calibri"/>
              </a:rPr>
              <a:t>You will need a flipchart and access to the Little Wandle and Collins websites.</a:t>
            </a:r>
            <a:endParaRPr i="0"/>
          </a:p>
          <a:p>
            <a:pPr indent="0" lvl="0" marL="0" marR="0" rtl="0" algn="l">
              <a:lnSpc>
                <a:spcPct val="100000"/>
              </a:lnSpc>
              <a:spcBef>
                <a:spcPts val="0"/>
              </a:spcBef>
              <a:spcAft>
                <a:spcPts val="0"/>
              </a:spcAft>
              <a:buClr>
                <a:srgbClr val="000000"/>
              </a:buClr>
              <a:buSzPts val="1200"/>
              <a:buFont typeface="Arial"/>
              <a:buNone/>
            </a:pPr>
            <a:r>
              <a:rPr i="0" lang="en-US">
                <a:latin typeface="Calibri"/>
                <a:ea typeface="Calibri"/>
                <a:cs typeface="Calibri"/>
                <a:sym typeface="Calibri"/>
              </a:rPr>
              <a:t>You may also wish to have a copy of the Little Wandle Glossary to hand (in Getting started/Teaching).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share the link that research has established between loving reading and being successful academically</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start our session with a quote from the Organisation for Economic Co-operation and Development ...</a:t>
            </a:r>
            <a:endParaRPr i="1"/>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quote.</a:t>
            </a:r>
            <a:endParaRPr i="0"/>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This quote reminds us of the importance not just of teaching children to read, but also of teaching them to love reading. </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Today, we're going to talk about phonics, but we always see phonics as the route into reading and a love of reading as the ultimate goal of phonics teaching.</a:t>
            </a:r>
            <a:endParaRPr i="1"/>
          </a:p>
          <a:p>
            <a:pPr indent="-95250" lvl="0" marL="171450" rtl="0" algn="l">
              <a:lnSpc>
                <a:spcPct val="100000"/>
              </a:lnSpc>
              <a:spcBef>
                <a:spcPts val="0"/>
              </a:spcBef>
              <a:spcAft>
                <a:spcPts val="0"/>
              </a:spcAft>
              <a:buClr>
                <a:srgbClr val="000000"/>
              </a:buClr>
              <a:buSzPts val="1200"/>
              <a:buFont typeface="Arial"/>
              <a:buNone/>
            </a:pPr>
            <a:r>
              <a:t/>
            </a:r>
            <a:endParaRPr i="1"/>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 name="Google Shape;71;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help parents see the value of reading by getting them to reflect on their own reading experiences</a:t>
            </a:r>
            <a:endParaRPr>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Just think about how many times you have already read things today. More than ever, we are surrounded by text and reading is a vital skill.</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want all of our children to become confident readers who can navigate the world of reading around them.</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inform parents that all schools must teach phonics in Reception, but explain your school's choice of SSP</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National Curriculum specifies that all schools must teach children to read using phonics in Reception.</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i="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 simple definition of phonics</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So what is phonics?</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It sounds complicated but it really isn’t! </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learn some important words that will help you understand phonics ...</a:t>
            </a:r>
            <a:endParaRPr>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i="1">
              <a:latin typeface="Calibri"/>
              <a:ea typeface="Calibri"/>
              <a:cs typeface="Calibri"/>
              <a:sym typeface="Calibri"/>
            </a:endParaRPr>
          </a:p>
          <a:p>
            <a:pPr indent="0" lvl="0" marL="0" rtl="0" algn="l">
              <a:lnSpc>
                <a:spcPct val="100000"/>
              </a:lnSpc>
              <a:spcBef>
                <a:spcPts val="0"/>
              </a:spcBef>
              <a:spcAft>
                <a:spcPts val="0"/>
              </a:spcAft>
              <a:buSzPts val="1400"/>
              <a:buNone/>
            </a:pPr>
            <a:r>
              <a:rPr lang="en-US">
                <a:latin typeface="Calibri"/>
                <a:ea typeface="Calibri"/>
                <a:cs typeface="Calibri"/>
                <a:sym typeface="Calibri"/>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the whole programme’s progression</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will work our way through the whole Little Wandle Programme until your child can read fluently.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3e691c45113f519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h3e691c45113f519e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give s</a:t>
            </a:r>
            <a:r>
              <a:rPr lang="en-US">
                <a:latin typeface="Calibri"/>
                <a:ea typeface="Calibri"/>
                <a:cs typeface="Calibri"/>
                <a:sym typeface="Calibri"/>
              </a:rPr>
              <a:t>imple definitions of key terminology</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Review what each word means – use the Glossary to help.</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will have already learned most of these terms. In Year 1, split digraphs are introduced.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Phase 2</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To provide an overview of </a:t>
            </a:r>
            <a:r>
              <a:rPr lang="en-US">
                <a:latin typeface="Calibri"/>
                <a:ea typeface="Calibri"/>
                <a:cs typeface="Calibri"/>
                <a:sym typeface="Calibri"/>
              </a:rPr>
              <a:t>the Phase 2 sounds</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usually teach four new sounds a week and have a review lesson on a Friday. </a:t>
            </a:r>
            <a:endParaRPr/>
          </a:p>
          <a:p>
            <a:pPr indent="-171450" lvl="0" marL="171450" rtl="0" algn="l">
              <a:lnSpc>
                <a:spcPct val="100000"/>
              </a:lnSpc>
              <a:spcBef>
                <a:spcPts val="0"/>
              </a:spcBef>
              <a:spcAft>
                <a:spcPts val="0"/>
              </a:spcAft>
              <a:buClr>
                <a:srgbClr val="000000"/>
              </a:buClr>
              <a:buSzPts val="1200"/>
              <a:buFont typeface="Arial"/>
              <a:buChar char="•"/>
            </a:pPr>
            <a:r>
              <a:rPr i="1" lang="en-US"/>
              <a:t>You will get a list of the sounds that we are learning to have at home. This will help you with letter formation (handwriting) and pronunciation.  </a:t>
            </a:r>
            <a:endParaRPr/>
          </a:p>
          <a:p>
            <a:pPr indent="-171450" lvl="0" marL="171450" rtl="0" algn="l">
              <a:lnSpc>
                <a:spcPct val="100000"/>
              </a:lnSpc>
              <a:spcBef>
                <a:spcPts val="0"/>
              </a:spcBef>
              <a:spcAft>
                <a:spcPts val="0"/>
              </a:spcAft>
              <a:buClr>
                <a:srgbClr val="000000"/>
              </a:buClr>
              <a:buSzPts val="1200"/>
              <a:buFont typeface="Arial"/>
              <a:buChar char="•"/>
            </a:pPr>
            <a:r>
              <a:rPr i="0" lang="en-US"/>
              <a:t>Give the Phase 2 grapheme information sheet for Autumn 1 to parents.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 name="Google Shape;131;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the programme’s efficacy</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There are specific resources for the Little Wandle Programme which the children will be very familiar with. </a:t>
            </a:r>
            <a:endParaRPr/>
          </a:p>
          <a:p>
            <a:pPr indent="-171450" lvl="0" marL="171450" rtl="0" algn="l">
              <a:lnSpc>
                <a:spcPct val="100000"/>
              </a:lnSpc>
              <a:spcBef>
                <a:spcPts val="0"/>
              </a:spcBef>
              <a:spcAft>
                <a:spcPts val="0"/>
              </a:spcAft>
              <a:buClr>
                <a:srgbClr val="000000"/>
              </a:buClr>
              <a:buSzPts val="1200"/>
              <a:buFont typeface="Arial"/>
              <a:buChar char="•"/>
            </a:pPr>
            <a:r>
              <a:rPr i="1" lang="en-US"/>
              <a:t>Each sound that we teach to begin with has either a mnemonic (like the astronaut that you can see here) or a phrase like boing-boing for ‘oi’. This helps the children recognise and remember the graphemes. </a:t>
            </a:r>
            <a:endParaRPr/>
          </a:p>
          <a:p>
            <a:pPr indent="-171450" lvl="0" marL="171450" rtl="0" algn="l">
              <a:lnSpc>
                <a:spcPct val="100000"/>
              </a:lnSpc>
              <a:spcBef>
                <a:spcPts val="0"/>
              </a:spcBef>
              <a:spcAft>
                <a:spcPts val="0"/>
              </a:spcAft>
              <a:buClr>
                <a:srgbClr val="000000"/>
              </a:buClr>
              <a:buSzPts val="1200"/>
              <a:buFont typeface="Arial"/>
              <a:buChar char="•"/>
            </a:pPr>
            <a:r>
              <a:rPr i="1" lang="en-US"/>
              <a:t>Every time we teach a new sound, we also read words during the phonics lesson that contain that new sound so that the children practise what they have learned. </a:t>
            </a:r>
            <a:endParaRPr/>
          </a:p>
          <a:p>
            <a:pPr indent="-171450" lvl="0" marL="171450" rtl="0" algn="l">
              <a:lnSpc>
                <a:spcPct val="100000"/>
              </a:lnSpc>
              <a:spcBef>
                <a:spcPts val="0"/>
              </a:spcBef>
              <a:spcAft>
                <a:spcPts val="0"/>
              </a:spcAft>
              <a:buClr>
                <a:srgbClr val="000000"/>
              </a:buClr>
              <a:buSzPts val="1200"/>
              <a:buFont typeface="Arial"/>
              <a:buChar char="•"/>
            </a:pPr>
            <a:r>
              <a:rPr i="1" lang="en-US"/>
              <a:t>We then go on to reading a sentence containing some of those words. </a:t>
            </a:r>
            <a:endParaRPr/>
          </a:p>
          <a:p>
            <a:pPr indent="-171450" lvl="0" marL="171450" rtl="0" algn="l">
              <a:lnSpc>
                <a:spcPct val="100000"/>
              </a:lnSpc>
              <a:spcBef>
                <a:spcPts val="0"/>
              </a:spcBef>
              <a:spcAft>
                <a:spcPts val="0"/>
              </a:spcAft>
              <a:buClr>
                <a:srgbClr val="000000"/>
              </a:buClr>
              <a:buSzPts val="1200"/>
              <a:buFont typeface="Arial"/>
              <a:buChar char="•"/>
            </a:pPr>
            <a:r>
              <a:rPr i="1" lang="en-US"/>
              <a:t>We have displays in the classroom and on the tables to support the children throughout the day.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practise the Phase 2 sounds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Give out the parent handout and the Phase 2 and 3 grapheme mat.</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Play the videos/teach the parents to say the Phase 2 sounds: https://www.littlewandlelettersandsounds.org.uk/resources/for-parents/</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Show parents where to access these videos in the ‘For parents’ area of the Little Wandle website.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 name="Google Shape;153;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blending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Teacher-led blending is teaching children how to blend, directed and demonstrated by the teacher. </a:t>
            </a:r>
            <a:endParaRPr/>
          </a:p>
          <a:p>
            <a:pPr indent="-171450" lvl="0" marL="171450" rtl="0" algn="l">
              <a:lnSpc>
                <a:spcPct val="100000"/>
              </a:lnSpc>
              <a:spcBef>
                <a:spcPts val="0"/>
              </a:spcBef>
              <a:spcAft>
                <a:spcPts val="0"/>
              </a:spcAft>
              <a:buClr>
                <a:srgbClr val="000000"/>
              </a:buClr>
              <a:buSzPts val="1200"/>
              <a:buFont typeface="Arial"/>
              <a:buChar char="•"/>
            </a:pPr>
            <a:r>
              <a:rPr i="1" lang="en-US"/>
              <a:t>It is repeated daily in the Autumn term.</a:t>
            </a:r>
            <a:endParaRPr i="1"/>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0" name="Google Shape;160;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 </a:t>
            </a:r>
            <a:r>
              <a:rPr lang="en-US">
                <a:latin typeface="Calibri"/>
                <a:ea typeface="Calibri"/>
                <a:cs typeface="Calibri"/>
                <a:sym typeface="Calibri"/>
              </a:rPr>
              <a:t>of blending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Some children learn to blend really quickly, and others take a little longer. </a:t>
            </a:r>
            <a:endParaRPr/>
          </a:p>
          <a:p>
            <a:pPr indent="-171450" lvl="0" marL="171450" rtl="0" algn="l">
              <a:lnSpc>
                <a:spcPct val="100000"/>
              </a:lnSpc>
              <a:spcBef>
                <a:spcPts val="0"/>
              </a:spcBef>
              <a:spcAft>
                <a:spcPts val="0"/>
              </a:spcAft>
              <a:buClr>
                <a:srgbClr val="000000"/>
              </a:buClr>
              <a:buSzPts val="1200"/>
              <a:buFont typeface="Arial"/>
              <a:buChar char="•"/>
            </a:pPr>
            <a:r>
              <a:rPr i="1" lang="en-US"/>
              <a:t>If your child is finding it difficult, ask your child’s teacher for ways to help at home – playing blending games at home is so helpful!</a:t>
            </a:r>
            <a:endParaRPr/>
          </a:p>
          <a:p>
            <a:pPr indent="-171450" lvl="0" marL="171450" marR="0" rtl="0" algn="l">
              <a:lnSpc>
                <a:spcPct val="100000"/>
              </a:lnSpc>
              <a:spcBef>
                <a:spcPts val="0"/>
              </a:spcBef>
              <a:spcAft>
                <a:spcPts val="0"/>
              </a:spcAft>
              <a:buClr>
                <a:srgbClr val="000000"/>
              </a:buClr>
              <a:buSzPts val="1200"/>
              <a:buFont typeface="Arial"/>
              <a:buChar char="•"/>
            </a:pPr>
            <a:r>
              <a:rPr lang="en-US"/>
              <a:t>Show parents the ‘How we teach blending’ video from ‘For parents’ area of the website: https://www.littlewandlelettersandsounds.org.uk/resources/for-parents/</a:t>
            </a:r>
            <a:endParaRPr/>
          </a:p>
          <a:p>
            <a:pPr indent="-95250" lvl="0" marL="171450" rtl="0" algn="l">
              <a:lnSpc>
                <a:spcPct val="100000"/>
              </a:lnSpc>
              <a:spcBef>
                <a:spcPts val="0"/>
              </a:spcBef>
              <a:spcAft>
                <a:spcPts val="0"/>
              </a:spcAft>
              <a:buClr>
                <a:srgbClr val="000000"/>
              </a:buClr>
              <a:buSzPts val="12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 name="Google Shape;167;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tricky words</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You may wish to give parents a copy of the document ‘Phase 2 tricky words: Reception Autumn term – Information for parents and carers</a:t>
            </a:r>
            <a:r>
              <a:rPr lang="en-US">
                <a:latin typeface="Calibri"/>
                <a:ea typeface="Calibri"/>
                <a:cs typeface="Calibri"/>
                <a:sym typeface="Calibri"/>
              </a:rPr>
              <a:t>'. </a:t>
            </a:r>
            <a:endParaRPr i="1"/>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 </a:t>
            </a:r>
            <a:r>
              <a:rPr lang="en-US">
                <a:latin typeface="Calibri"/>
                <a:ea typeface="Calibri"/>
                <a:cs typeface="Calibri"/>
                <a:sym typeface="Calibri"/>
              </a:rPr>
              <a:t>of tricky words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Watch the ‘How we teach tricky words’ video on the website: https://www.littlewandlelettersandsounds.org.uk/resources/for-parents/</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805524d3f2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g3805524d3f2_0_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Calibri"/>
                <a:ea typeface="Calibri"/>
                <a:cs typeface="Calibri"/>
                <a:sym typeface="Calibri"/>
              </a:rPr>
              <a:t>Slide purpose:</a:t>
            </a:r>
            <a:endParaRPr>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an overview of Phase 5 'Grow the code’</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children learn the last set of graphemes, including ones with alternative pronunciations. </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Play the video which explains how we teach Phase 5. (The first 20 seconds are a repeat of the ‘How to say the sounds’ video but then goes on to explain what the alternative graphemes are for the sound /ai/.)</a:t>
            </a:r>
            <a:endParaRPr i="0"/>
          </a:p>
          <a:p>
            <a:pPr indent="-171450" lvl="0" marL="171450" marR="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They will also learn to ‘Grow the code’ where children will explore different ways of spelling the same phoneme and reading the same grapheme. This means that they are able to read increasingly challenging words and books.</a:t>
            </a:r>
            <a:endParaRPr/>
          </a:p>
          <a:p>
            <a:pPr indent="-171450" lvl="0" marL="171450" rtl="0" algn="l">
              <a:lnSpc>
                <a:spcPct val="100000"/>
              </a:lnSpc>
              <a:spcBef>
                <a:spcPts val="0"/>
              </a:spcBef>
              <a:spcAft>
                <a:spcPts val="0"/>
              </a:spcAft>
              <a:buClr>
                <a:srgbClr val="000000"/>
              </a:buClr>
              <a:buSzPts val="1200"/>
              <a:buFont typeface="Arial"/>
              <a:buChar char="•"/>
            </a:pPr>
            <a:r>
              <a:rPr i="1" lang="en-US"/>
              <a:t>Children learn strategies so that they can distinguish between the same grapheme, different phoneme and the same phoneme but different grapheme. ‘Growing the code’ will support children as they get older with accurate spelling.</a:t>
            </a:r>
            <a:endParaRPr i="1"/>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805524d3f2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0" name="Google Shape;190;g3805524d3f2_0_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the Phase 5 GPCs and how to say them</a:t>
            </a:r>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have a look at the Phase 5 sounds. </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Hand out the Phase 5 handout and the ‘Grow the code’ mat.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Play the video and pause it so the parents can say the sounds if you wish.</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Or display the ‘Grow the code’ chart and teach the parents the sounds.</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Have a look at your handout and watch this video/look at the ‘Grow the code’ chart on the screen.</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Now, let's have a practice!</a:t>
            </a:r>
            <a:endParaRPr i="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05524d3f2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9" name="Google Shape;199;g3805524d3f2_0_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the strategies that children need to become fluent readers</a:t>
            </a:r>
            <a:endParaRPr b="1">
              <a:latin typeface="Calibri"/>
              <a:ea typeface="Calibri"/>
              <a:cs typeface="Calibri"/>
              <a:sym typeface="Calibri"/>
            </a:endParaRPr>
          </a:p>
          <a:p>
            <a:pPr indent="0" lvl="0" marL="0" rtl="0" algn="l">
              <a:lnSpc>
                <a:spcPct val="100000"/>
              </a:lnSpc>
              <a:spcBef>
                <a:spcPts val="0"/>
              </a:spcBef>
              <a:spcAft>
                <a:spcPts val="0"/>
              </a:spcAft>
              <a:buSzPts val="1400"/>
              <a:buNone/>
            </a:pPr>
            <a:r>
              <a:t/>
            </a:r>
            <a:endParaRPr i="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Most children will now be confident using the strategy ‘blend in your head’ to build their fluency.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Blending in your head means children say the sounds quietly in their heads and then read the whole word out loud.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If your child is struggling with a word, encourage them to blend in their head.</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are also taught to spot digraphs in words before reading the word as a whole. This also helps their developing fluency.</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Show parents how to spot digraphs in words. Show a word such as ‘head’. Point to ‘ea’ and say: </a:t>
            </a:r>
            <a:r>
              <a:rPr i="1" lang="en-US">
                <a:latin typeface="Calibri"/>
                <a:ea typeface="Calibri"/>
                <a:cs typeface="Calibri"/>
                <a:sym typeface="Calibri"/>
              </a:rPr>
              <a:t>This is a digraph.</a:t>
            </a:r>
            <a:r>
              <a:rPr i="0" lang="en-US">
                <a:latin typeface="Calibri"/>
                <a:ea typeface="Calibri"/>
                <a:cs typeface="Calibri"/>
                <a:sym typeface="Calibri"/>
              </a:rPr>
              <a:t> Model reading the word: h-ea-d head. Show another word e.g. ‘bread’. Ask parents to spot the digraph and read the word: b-r-ea-d bread. </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Eventually, reading becomes automatic and children will be able to read words that they know fluently.</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Fluency is the ultimate goal of phonics teaching and fluent reading is explicitly taught. </a:t>
            </a:r>
            <a:endParaRPr/>
          </a:p>
          <a:p>
            <a:pPr indent="-95250" lvl="0" marL="171450" rtl="0" algn="l">
              <a:lnSpc>
                <a:spcPct val="100000"/>
              </a:lnSpc>
              <a:spcBef>
                <a:spcPts val="0"/>
              </a:spcBef>
              <a:spcAft>
                <a:spcPts val="0"/>
              </a:spcAft>
              <a:buClr>
                <a:srgbClr val="000000"/>
              </a:buClr>
              <a:buSzPts val="1200"/>
              <a:buFont typeface="Arial"/>
              <a:buNone/>
            </a:pPr>
            <a:r>
              <a:t/>
            </a:r>
            <a:endParaRPr i="0"/>
          </a:p>
          <a:p>
            <a:pPr indent="0" lvl="0" marL="0" rtl="0" algn="l">
              <a:lnSpc>
                <a:spcPct val="100000"/>
              </a:lnSpc>
              <a:spcBef>
                <a:spcPts val="0"/>
              </a:spcBef>
              <a:spcAft>
                <a:spcPts val="0"/>
              </a:spcAft>
              <a:buSzPts val="1400"/>
              <a:buNone/>
            </a:pPr>
            <a:r>
              <a:t/>
            </a:r>
            <a:endParaRPr i="1"/>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6" name="Google Shape;206;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805524d3f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g3805524d3f2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spelling</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a:p>
            <a:pPr indent="-171450" lvl="0" marL="171450" rtl="0" algn="l">
              <a:lnSpc>
                <a:spcPct val="100000"/>
              </a:lnSpc>
              <a:spcBef>
                <a:spcPts val="0"/>
              </a:spcBef>
              <a:spcAft>
                <a:spcPts val="0"/>
              </a:spcAft>
              <a:buClr>
                <a:srgbClr val="000000"/>
              </a:buClr>
              <a:buSzPts val="1200"/>
              <a:buFont typeface="Arial"/>
              <a:buChar char="•"/>
            </a:pPr>
            <a:r>
              <a:rPr i="0" lang="en-US"/>
              <a:t>Hand out the Phase 2 grapheme information sheet for Autumn 1, which includes the formation phrases.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spelling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Model the process above on a flipchart for the parents to see. </a:t>
            </a:r>
            <a:endParaRPr/>
          </a:p>
          <a:p>
            <a:pPr indent="-171450" lvl="0" marL="171450" rtl="0" algn="l">
              <a:lnSpc>
                <a:spcPct val="100000"/>
              </a:lnSpc>
              <a:spcBef>
                <a:spcPts val="0"/>
              </a:spcBef>
              <a:spcAft>
                <a:spcPts val="0"/>
              </a:spcAft>
              <a:buClr>
                <a:srgbClr val="000000"/>
              </a:buClr>
              <a:buSzPts val="1200"/>
              <a:buFont typeface="Arial"/>
              <a:buChar char="•"/>
            </a:pPr>
            <a:r>
              <a:rPr i="0" lang="en-US"/>
              <a:t>Show the process with a Phase 2 word, e.g. pin, dig, hug.</a:t>
            </a:r>
            <a:endParaRPr i="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6" name="Google Shape;226;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decodable books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The children read the same book three times in a week. </a:t>
            </a:r>
            <a:endParaRPr/>
          </a:p>
          <a:p>
            <a:pPr indent="-171450" lvl="0" marL="171450" rtl="0" algn="l">
              <a:lnSpc>
                <a:spcPct val="100000"/>
              </a:lnSpc>
              <a:spcBef>
                <a:spcPts val="0"/>
              </a:spcBef>
              <a:spcAft>
                <a:spcPts val="0"/>
              </a:spcAft>
              <a:buClr>
                <a:srgbClr val="000000"/>
              </a:buClr>
              <a:buSzPts val="1200"/>
              <a:buFont typeface="Arial"/>
              <a:buChar char="•"/>
            </a:pPr>
            <a:r>
              <a:rPr i="1" lang="en-US"/>
              <a:t>The first time we work on decoding (sounding out) the words, the second time we work on prosody which is reading with expression – making the book sound more interesting with our story-teller voice or our David Attenborough voice – and the third time we look at comprehension. </a:t>
            </a:r>
            <a:endParaRPr/>
          </a:p>
          <a:p>
            <a:pPr indent="-171450" lvl="0" marL="171450" rtl="0" algn="l">
              <a:lnSpc>
                <a:spcPct val="100000"/>
              </a:lnSpc>
              <a:spcBef>
                <a:spcPts val="0"/>
              </a:spcBef>
              <a:spcAft>
                <a:spcPts val="0"/>
              </a:spcAft>
              <a:buClr>
                <a:srgbClr val="000000"/>
              </a:buClr>
              <a:buSzPts val="1200"/>
              <a:buFont typeface="Arial"/>
              <a:buChar char="•"/>
            </a:pPr>
            <a:r>
              <a:rPr i="1" lang="en-US"/>
              <a:t>We read the books three times at school because we want to develop the fluency. </a:t>
            </a:r>
            <a:endParaRPr/>
          </a:p>
          <a:p>
            <a:pPr indent="-171450" lvl="0" marL="171450" rtl="0" algn="l">
              <a:lnSpc>
                <a:spcPct val="100000"/>
              </a:lnSpc>
              <a:spcBef>
                <a:spcPts val="0"/>
              </a:spcBef>
              <a:spcAft>
                <a:spcPts val="0"/>
              </a:spcAft>
              <a:buClr>
                <a:srgbClr val="000000"/>
              </a:buClr>
              <a:buSzPts val="1200"/>
              <a:buFont typeface="Arial"/>
              <a:buChar char="•"/>
            </a:pPr>
            <a:r>
              <a:rPr i="1" lang="en-US"/>
              <a:t>The more children see words, the more they begin to read them automatically without having to sound them out.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book matching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assess your child every six weeks to check progress. </a:t>
            </a:r>
            <a:endParaRPr/>
          </a:p>
          <a:p>
            <a:pPr indent="-171450" lvl="0" marL="171450" rtl="0" algn="l">
              <a:lnSpc>
                <a:spcPct val="100000"/>
              </a:lnSpc>
              <a:spcBef>
                <a:spcPts val="0"/>
              </a:spcBef>
              <a:spcAft>
                <a:spcPts val="0"/>
              </a:spcAft>
              <a:buClr>
                <a:srgbClr val="000000"/>
              </a:buClr>
              <a:buSzPts val="1200"/>
              <a:buFont typeface="Arial"/>
              <a:buChar char="•"/>
            </a:pPr>
            <a:r>
              <a:rPr i="1" lang="en-US"/>
              <a:t>Any child who needs extra support has Daily Keep-up sessions planned for them.</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2" name="Google Shape;252;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the process and format for reading at home</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As well as the ‘learning to read’ book that your child will bring home they will also bring home a book for sharing with you. </a:t>
            </a:r>
            <a:endParaRPr/>
          </a:p>
          <a:p>
            <a:pPr indent="-171450" lvl="0" marL="171450" rtl="0" algn="l">
              <a:lnSpc>
                <a:spcPct val="100000"/>
              </a:lnSpc>
              <a:spcBef>
                <a:spcPts val="0"/>
              </a:spcBef>
              <a:spcAft>
                <a:spcPts val="0"/>
              </a:spcAft>
              <a:buClr>
                <a:srgbClr val="000000"/>
              </a:buClr>
              <a:buSzPts val="1200"/>
              <a:buFont typeface="Arial"/>
              <a:buChar char="•"/>
            </a:pPr>
            <a:r>
              <a:rPr i="1" lang="en-US"/>
              <a:t>This shared book is SO important. This is how we are going to give them the WILL to read. </a:t>
            </a:r>
            <a:endParaRPr/>
          </a:p>
          <a:p>
            <a:pPr indent="-171450" lvl="0" marL="171450" rtl="0" algn="l">
              <a:lnSpc>
                <a:spcPct val="100000"/>
              </a:lnSpc>
              <a:spcBef>
                <a:spcPts val="0"/>
              </a:spcBef>
              <a:spcAft>
                <a:spcPts val="0"/>
              </a:spcAft>
              <a:buClr>
                <a:srgbClr val="000000"/>
              </a:buClr>
              <a:buSzPts val="1200"/>
              <a:buFont typeface="Arial"/>
              <a:buChar char="•"/>
            </a:pPr>
            <a:r>
              <a:rPr i="1" lang="en-US"/>
              <a:t>Please read with your child as often as you can – at least once a day if possible.</a:t>
            </a:r>
            <a:endParaRPr/>
          </a:p>
          <a:p>
            <a:pPr indent="0" lvl="0" marL="0" rtl="0" algn="l">
              <a:lnSpc>
                <a:spcPct val="100000"/>
              </a:lnSpc>
              <a:spcBef>
                <a:spcPts val="0"/>
              </a:spcBef>
              <a:spcAft>
                <a:spcPts val="0"/>
              </a:spcAft>
              <a:buSzPts val="1400"/>
              <a:buNone/>
            </a:pPr>
            <a:r>
              <a:t/>
            </a:r>
            <a:endParaRPr i="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6" name="Google Shape;266;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1">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wordless books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the decodable book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the shared book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8" name="Google Shape;288;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supporting phonics learning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It is really important that you pronounce the sounds correctly at home if you are supporting your child. </a:t>
            </a:r>
            <a:endParaRPr/>
          </a:p>
          <a:p>
            <a:pPr indent="-171450" lvl="0" marL="171450" rtl="0" algn="l">
              <a:lnSpc>
                <a:spcPct val="100000"/>
              </a:lnSpc>
              <a:spcBef>
                <a:spcPts val="0"/>
              </a:spcBef>
              <a:spcAft>
                <a:spcPts val="0"/>
              </a:spcAft>
              <a:buClr>
                <a:srgbClr val="000000"/>
              </a:buClr>
              <a:buSzPts val="1200"/>
              <a:buFont typeface="Arial"/>
              <a:buChar char="•"/>
            </a:pPr>
            <a:r>
              <a:rPr i="1" lang="en-US"/>
              <a:t>Use the videos we saw earlier for support.</a:t>
            </a:r>
            <a:endParaRPr i="0"/>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 name="Google Shape;296;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summarise key takeaways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Celebrate your child’s success at school.</a:t>
            </a:r>
            <a:endParaRPr/>
          </a:p>
          <a:p>
            <a:pPr indent="-171450" lvl="0" marL="171450" rtl="0" algn="l">
              <a:lnSpc>
                <a:spcPct val="100000"/>
              </a:lnSpc>
              <a:spcBef>
                <a:spcPts val="0"/>
              </a:spcBef>
              <a:spcAft>
                <a:spcPts val="0"/>
              </a:spcAft>
              <a:buClr>
                <a:srgbClr val="000000"/>
              </a:buClr>
              <a:buSzPts val="1200"/>
              <a:buFont typeface="Arial"/>
              <a:buChar char="•"/>
            </a:pPr>
            <a:r>
              <a:rPr i="1" lang="en-US"/>
              <a:t>Make time for reading at home!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Key takeaways/</a:t>
            </a:r>
            <a:r>
              <a:rPr b="0" lang="en-US">
                <a:latin typeface="Calibri"/>
                <a:ea typeface="Calibri"/>
                <a:cs typeface="Calibri"/>
                <a:sym typeface="Calibri"/>
              </a:rPr>
              <a:t>f</a:t>
            </a:r>
            <a:r>
              <a:rPr lang="en-US">
                <a:latin typeface="Calibri"/>
                <a:ea typeface="Calibri"/>
                <a:cs typeface="Calibri"/>
                <a:sym typeface="Calibri"/>
              </a:rPr>
              <a:t>inal message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quote.</a:t>
            </a:r>
            <a:endParaRPr i="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
        <p:nvSpPr>
          <p:cNvPr id="9" name="Google Shape;9;p31"/>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sp>
        <p:nvSpPr>
          <p:cNvPr id="14" name="Google Shape;14;p33"/>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5" name="Google Shape;15;p33"/>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16" name="Google Shape;16;p33"/>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 name="Shape 19"/>
        <p:cNvGrpSpPr/>
        <p:nvPr/>
      </p:nvGrpSpPr>
      <p:grpSpPr>
        <a:xfrm>
          <a:off x="0" y="0"/>
          <a:ext cx="0" cy="0"/>
          <a:chOff x="0" y="0"/>
          <a:chExt cx="0" cy="0"/>
        </a:xfrm>
      </p:grpSpPr>
      <p:sp>
        <p:nvSpPr>
          <p:cNvPr id="20" name="Google Shape;20;p35"/>
          <p:cNvSpPr txBox="1"/>
          <p:nvPr>
            <p:ph idx="1" type="body"/>
          </p:nvPr>
        </p:nvSpPr>
        <p:spPr>
          <a:xfrm>
            <a:off x="479376" y="1916832"/>
            <a:ext cx="11161240"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3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 name="Shape 22"/>
        <p:cNvGrpSpPr/>
        <p:nvPr/>
      </p:nvGrpSpPr>
      <p:grpSpPr>
        <a:xfrm>
          <a:off x="0" y="0"/>
          <a:ext cx="0" cy="0"/>
          <a:chOff x="0" y="0"/>
          <a:chExt cx="0" cy="0"/>
        </a:xfrm>
      </p:grpSpPr>
      <p:sp>
        <p:nvSpPr>
          <p:cNvPr id="23" name="Google Shape;23;p40"/>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4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25" name="Google Shape;25;p40"/>
          <p:cNvSpPr txBox="1"/>
          <p:nvPr>
            <p:ph idx="2" type="body"/>
          </p:nvPr>
        </p:nvSpPr>
        <p:spPr>
          <a:xfrm>
            <a:off x="624001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6" name="Shape 26"/>
        <p:cNvGrpSpPr/>
        <p:nvPr/>
      </p:nvGrpSpPr>
      <p:grpSpPr>
        <a:xfrm>
          <a:off x="0" y="0"/>
          <a:ext cx="0" cy="0"/>
          <a:chOff x="0" y="0"/>
          <a:chExt cx="0" cy="0"/>
        </a:xfrm>
      </p:grpSpPr>
      <p:sp>
        <p:nvSpPr>
          <p:cNvPr id="27" name="Google Shape;27;p43"/>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4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29" name="Google Shape;29;p43"/>
          <p:cNvSpPr/>
          <p:nvPr>
            <p:ph idx="2" type="pic"/>
          </p:nvPr>
        </p:nvSpPr>
        <p:spPr>
          <a:xfrm>
            <a:off x="6096000" y="1916113"/>
            <a:ext cx="5473700" cy="4392612"/>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0" name="Shape 3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1" name="Shape 31"/>
        <p:cNvGrpSpPr/>
        <p:nvPr/>
      </p:nvGrpSpPr>
      <p:grpSpPr>
        <a:xfrm>
          <a:off x="0" y="0"/>
          <a:ext cx="0" cy="0"/>
          <a:chOff x="0" y="0"/>
          <a:chExt cx="0" cy="0"/>
        </a:xfrm>
      </p:grpSpPr>
      <p:sp>
        <p:nvSpPr>
          <p:cNvPr id="32" name="Google Shape;32;p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3" name="Shape 33"/>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47"/>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36" name="Google Shape;36;p47"/>
          <p:cNvSpPr txBox="1"/>
          <p:nvPr>
            <p:ph idx="1" type="body"/>
          </p:nvPr>
        </p:nvSpPr>
        <p:spPr>
          <a:xfrm>
            <a:off x="1257300"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47"/>
          <p:cNvSpPr txBox="1"/>
          <p:nvPr>
            <p:ph idx="2" type="body"/>
          </p:nvPr>
        </p:nvSpPr>
        <p:spPr>
          <a:xfrm>
            <a:off x="6647795"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4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39" name="Google Shape;39;p4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0" name="Google Shape;40;p4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43" name="Shape 43"/>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bg>
      <p:bgPr>
        <a:solidFill>
          <a:schemeClr val="accent2"/>
        </a:solidFill>
      </p:bgPr>
    </p:bg>
    <p:spTree>
      <p:nvGrpSpPr>
        <p:cNvPr id="44" name="Shape 4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bg>
      <p:bgPr>
        <a:solidFill>
          <a:schemeClr val="accent6"/>
        </a:solidFill>
      </p:bgPr>
    </p:bg>
    <p:spTree>
      <p:nvGrpSpPr>
        <p:cNvPr id="45" name="Shape 45"/>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accent4"/>
        </a:solidFill>
      </p:bgPr>
    </p:bg>
    <p:spTree>
      <p:nvGrpSpPr>
        <p:cNvPr id="46" name="Shape 46"/>
        <p:cNvGrpSpPr/>
        <p:nvPr/>
      </p:nvGrpSpPr>
      <p:grpSpPr>
        <a:xfrm>
          <a:off x="0" y="0"/>
          <a:ext cx="0" cy="0"/>
          <a:chOff x="0" y="0"/>
          <a:chExt cx="0" cy="0"/>
        </a:xfrm>
      </p:grpSpPr>
      <p:sp>
        <p:nvSpPr>
          <p:cNvPr id="47" name="Google Shape;47;p4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8" name="Shape 48"/>
        <p:cNvGrpSpPr/>
        <p:nvPr/>
      </p:nvGrpSpPr>
      <p:grpSpPr>
        <a:xfrm>
          <a:off x="0" y="0"/>
          <a:ext cx="0" cy="0"/>
          <a:chOff x="0" y="0"/>
          <a:chExt cx="0" cy="0"/>
        </a:xfrm>
      </p:grpSpPr>
      <p:sp>
        <p:nvSpPr>
          <p:cNvPr id="49" name="Google Shape;49;g3805524d3f2_0_30"/>
          <p:cNvSpPr txBox="1"/>
          <p:nvPr>
            <p:ph idx="1" type="body"/>
          </p:nvPr>
        </p:nvSpPr>
        <p:spPr>
          <a:xfrm>
            <a:off x="479376" y="1916832"/>
            <a:ext cx="11161200" cy="4392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0" name="Google Shape;50;g3805524d3f2_0_30"/>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4" name="Shape 54"/>
        <p:cNvGrpSpPr/>
        <p:nvPr/>
      </p:nvGrpSpPr>
      <p:grpSpPr>
        <a:xfrm>
          <a:off x="0" y="0"/>
          <a:ext cx="0" cy="0"/>
          <a:chOff x="0" y="0"/>
          <a:chExt cx="0" cy="0"/>
        </a:xfrm>
      </p:grpSpPr>
      <p:sp>
        <p:nvSpPr>
          <p:cNvPr id="55" name="Google Shape;55;p39"/>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56" name="Google Shape;56;p39"/>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57" name="Google Shape;57;p39"/>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xml"/><Relationship Id="rId3" Type="http://schemas.openxmlformats.org/officeDocument/2006/relationships/theme" Target="../theme/theme5.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theme" Target="../theme/theme3.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theme" Target="../theme/theme6.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Relationship Id="rId3"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30"/>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7" name="Google Shape;7;p30"/>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 name="Shape 10"/>
        <p:cNvGrpSpPr/>
        <p:nvPr/>
      </p:nvGrpSpPr>
      <p:grpSpPr>
        <a:xfrm>
          <a:off x="0" y="0"/>
          <a:ext cx="0" cy="0"/>
          <a:chOff x="0" y="0"/>
          <a:chExt cx="0" cy="0"/>
        </a:xfrm>
      </p:grpSpPr>
      <p:pic>
        <p:nvPicPr>
          <p:cNvPr id="11" name="Google Shape;11;p32"/>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12" name="Google Shape;12;p32"/>
          <p:cNvSpPr/>
          <p:nvPr/>
        </p:nvSpPr>
        <p:spPr>
          <a:xfrm>
            <a:off x="227348" y="1628800"/>
            <a:ext cx="11737304" cy="4968552"/>
          </a:xfrm>
          <a:prstGeom prst="roundRect">
            <a:avLst>
              <a:gd fmla="val 5021"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pic>
        <p:nvPicPr>
          <p:cNvPr id="18" name="Google Shape;18;p34"/>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3" r:id="rId2"/>
    <p:sldLayoutId id="2147483654" r:id="rId3"/>
    <p:sldLayoutId id="2147483655" r:id="rId4"/>
    <p:sldLayoutId id="2147483656" r:id="rId5"/>
    <p:sldLayoutId id="2147483657" r:id="rId6"/>
    <p:sldLayoutId id="2147483658" r:id="rId7"/>
    <p:sldLayoutId id="2147483659"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 name="Shape 41"/>
        <p:cNvGrpSpPr/>
        <p:nvPr/>
      </p:nvGrpSpPr>
      <p:grpSpPr>
        <a:xfrm>
          <a:off x="0" y="0"/>
          <a:ext cx="0" cy="0"/>
          <a:chOff x="0" y="0"/>
          <a:chExt cx="0" cy="0"/>
        </a:xfrm>
      </p:grpSpPr>
      <p:pic>
        <p:nvPicPr>
          <p:cNvPr id="42" name="Google Shape;42;p36"/>
          <p:cNvPicPr preferRelativeResize="0"/>
          <p:nvPr/>
        </p:nvPicPr>
        <p:blipFill rotWithShape="1">
          <a:blip r:embed="rId1">
            <a:alphaModFix/>
          </a:blip>
          <a:srcRect b="0" l="0" r="0" t="0"/>
          <a:stretch/>
        </p:blipFill>
        <p:spPr>
          <a:xfrm>
            <a:off x="10683293" y="260648"/>
            <a:ext cx="1266574" cy="1260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 name="Shape 51"/>
        <p:cNvGrpSpPr/>
        <p:nvPr/>
      </p:nvGrpSpPr>
      <p:grpSpPr>
        <a:xfrm>
          <a:off x="0" y="0"/>
          <a:ext cx="0" cy="0"/>
          <a:chOff x="0" y="0"/>
          <a:chExt cx="0" cy="0"/>
        </a:xfrm>
      </p:grpSpPr>
      <p:pic>
        <p:nvPicPr>
          <p:cNvPr id="52" name="Google Shape;52;p38"/>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53" name="Google Shape;53;p38"/>
          <p:cNvSpPr/>
          <p:nvPr/>
        </p:nvSpPr>
        <p:spPr>
          <a:xfrm>
            <a:off x="227348" y="1628800"/>
            <a:ext cx="11737304" cy="4968552"/>
          </a:xfrm>
          <a:prstGeom prst="roundRect">
            <a:avLst>
              <a:gd fmla="val 502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2.jpg"/><Relationship Id="rId5" Type="http://schemas.openxmlformats.org/officeDocument/2006/relationships/image" Target="../media/image9.jpg"/><Relationship Id="rId6"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21.png"/><Relationship Id="rId8"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youtu.be/-ZtjFIvA_fs" TargetMode="External"/><Relationship Id="rId4" Type="http://schemas.openxmlformats.org/officeDocument/2006/relationships/image" Target="../media/image19.png"/><Relationship Id="rId5" Type="http://schemas.openxmlformats.org/officeDocument/2006/relationships/hyperlink" Target="https://youtu.be/qDu3JAjf-U0" TargetMode="External"/><Relationship Id="rId6" Type="http://schemas.openxmlformats.org/officeDocument/2006/relationships/image" Target="../media/image27.png"/><Relationship Id="rId7" Type="http://schemas.openxmlformats.org/officeDocument/2006/relationships/hyperlink" Target="http://youtube.com/watch?v=-ZtjFIvA_fs&amp;feature=youtu.be" TargetMode="External"/><Relationship Id="rId8" Type="http://schemas.openxmlformats.org/officeDocument/2006/relationships/hyperlink" Target="https://www.youtube.com/watch?v=qDu3JAjf-U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3.jpg"/><Relationship Id="rId4" Type="http://schemas.openxmlformats.org/officeDocument/2006/relationships/hyperlink" Target="https://www.littlewandlelettersandsounds.org.uk/resources/for-parents/#tabnametabHowWeTeach"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jpg"/><Relationship Id="rId4" Type="http://schemas.openxmlformats.org/officeDocument/2006/relationships/hyperlink" Target="https://www.littlewandlelettersandsounds.org.uk/resources/for-parents/#tabnametabHowWeTeach"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hyperlink" Target="https://www.littlewandle.org.uk/resources/for-parents/#tabnametabHowWeTeac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54.png"/><Relationship Id="rId5" Type="http://schemas.openxmlformats.org/officeDocument/2006/relationships/image" Target="../media/image56.png"/><Relationship Id="rId6" Type="http://schemas.openxmlformats.org/officeDocument/2006/relationships/hyperlink" Target="https://www.littlewandle.org.uk/resources/for-parents/#tabnametabSupportForPhonic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3.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3.png"/><Relationship Id="rId4" Type="http://schemas.openxmlformats.org/officeDocument/2006/relationships/image" Target="../media/image47.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2.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littlewandlelettersandsounds.org.uk/resources/for-parents/#tabnametabHowWeTeach" TargetMode="External"/><Relationship Id="rId4" Type="http://schemas.openxmlformats.org/officeDocument/2006/relationships/image" Target="../media/image52.png"/><Relationship Id="rId5"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
          <p:cNvSpPr txBox="1"/>
          <p:nvPr/>
        </p:nvSpPr>
        <p:spPr>
          <a:xfrm>
            <a:off x="548849" y="5301208"/>
            <a:ext cx="11235900" cy="10404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2800"/>
              <a:buFont typeface="Arial"/>
              <a:buNone/>
            </a:pPr>
            <a:r>
              <a:rPr b="1" i="0" lang="en-US" sz="2800" u="none" cap="none" strike="noStrike">
                <a:solidFill>
                  <a:schemeClr val="lt1"/>
                </a:solidFill>
                <a:latin typeface="Calibri"/>
                <a:ea typeface="Calibri"/>
                <a:cs typeface="Calibri"/>
                <a:sym typeface="Calibri"/>
              </a:rPr>
              <a:t>Parent workshop: </a:t>
            </a:r>
            <a:r>
              <a:rPr b="0" i="0" lang="en-US" sz="2800" u="none" cap="none" strike="noStrike">
                <a:solidFill>
                  <a:schemeClr val="lt1"/>
                </a:solidFill>
                <a:latin typeface="Calibri"/>
                <a:ea typeface="Calibri"/>
                <a:cs typeface="Calibri"/>
                <a:sym typeface="Calibri"/>
              </a:rPr>
              <a:t>Phonics and early reading in Reception</a:t>
            </a:r>
            <a:r>
              <a:rPr lang="en-US" sz="2800">
                <a:solidFill>
                  <a:schemeClr val="lt1"/>
                </a:solidFill>
                <a:latin typeface="Calibri"/>
                <a:ea typeface="Calibri"/>
                <a:cs typeface="Calibri"/>
                <a:sym typeface="Calibri"/>
              </a:rPr>
              <a:t> (Autumn Term) and Year 1</a:t>
            </a:r>
            <a:endParaRPr b="0" i="0" sz="2800" u="none" cap="none" strike="noStrike">
              <a:solidFill>
                <a:schemeClr val="lt1"/>
              </a:solidFill>
              <a:latin typeface="Calibri"/>
              <a:ea typeface="Calibri"/>
              <a:cs typeface="Calibri"/>
              <a:sym typeface="Calibri"/>
            </a:endParaRPr>
          </a:p>
        </p:txBody>
      </p:sp>
      <p:sp>
        <p:nvSpPr>
          <p:cNvPr id="63" name="Google Shape;63;p1"/>
          <p:cNvSpPr txBox="1"/>
          <p:nvPr/>
        </p:nvSpPr>
        <p:spPr>
          <a:xfrm>
            <a:off x="551384" y="4077072"/>
            <a:ext cx="4320480" cy="1288943"/>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4800"/>
              <a:buFont typeface="Arial"/>
              <a:buNone/>
            </a:pPr>
            <a:r>
              <a:rPr b="1" i="0" lang="en-US" sz="4800" u="none" cap="none" strike="noStrike">
                <a:solidFill>
                  <a:schemeClr val="lt1"/>
                </a:solidFill>
                <a:latin typeface="Calibri"/>
                <a:ea typeface="Calibri"/>
                <a:cs typeface="Calibri"/>
                <a:sym typeface="Calibri"/>
              </a:rPr>
              <a:t>Teach reading: change lives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2"/>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rmAutofit/>
          </a:bodyPr>
          <a:lstStyle/>
          <a:p>
            <a:pPr indent="0" lvl="0" marL="0" rtl="0" algn="ctr">
              <a:lnSpc>
                <a:spcPct val="120000"/>
              </a:lnSpc>
              <a:spcBef>
                <a:spcPts val="0"/>
              </a:spcBef>
              <a:spcAft>
                <a:spcPts val="0"/>
              </a:spcAft>
              <a:buClr>
                <a:schemeClr val="lt1"/>
              </a:buClr>
              <a:buSzPts val="4200"/>
              <a:buNone/>
            </a:pPr>
            <a:r>
              <a:rPr lang="en-US" sz="4200"/>
              <a:t>A love of reading is the biggest indicator of future academic success.</a:t>
            </a:r>
            <a:endParaRPr/>
          </a:p>
          <a:p>
            <a:pPr indent="0" lvl="0" marL="0" rtl="0" algn="ctr">
              <a:lnSpc>
                <a:spcPct val="120000"/>
              </a:lnSpc>
              <a:spcBef>
                <a:spcPts val="1000"/>
              </a:spcBef>
              <a:spcAft>
                <a:spcPts val="0"/>
              </a:spcAft>
              <a:buClr>
                <a:schemeClr val="lt1"/>
              </a:buClr>
              <a:buSzPts val="1600"/>
              <a:buNone/>
            </a:pPr>
            <a:r>
              <a:rPr lang="en-US" sz="1600"/>
              <a:t>OECD (</a:t>
            </a:r>
            <a:r>
              <a:rPr b="0" lang="en-US" sz="1600"/>
              <a:t>The Organisation for Economic Co-operation and Development)</a:t>
            </a:r>
            <a:endParaRPr sz="1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2" name="Shape 72"/>
        <p:cNvGrpSpPr/>
        <p:nvPr/>
      </p:nvGrpSpPr>
      <p:grpSpPr>
        <a:xfrm>
          <a:off x="0" y="0"/>
          <a:ext cx="0" cy="0"/>
          <a:chOff x="0" y="0"/>
          <a:chExt cx="0" cy="0"/>
        </a:xfrm>
      </p:grpSpPr>
      <p:pic>
        <p:nvPicPr>
          <p:cNvPr id="73" name="Google Shape;73;p3"/>
          <p:cNvPicPr preferRelativeResize="0"/>
          <p:nvPr/>
        </p:nvPicPr>
        <p:blipFill rotWithShape="1">
          <a:blip r:embed="rId3">
            <a:alphaModFix/>
          </a:blip>
          <a:srcRect b="0" l="0" r="0" t="0"/>
          <a:stretch/>
        </p:blipFill>
        <p:spPr>
          <a:xfrm>
            <a:off x="623392" y="1916832"/>
            <a:ext cx="3600400" cy="4398659"/>
          </a:xfrm>
          <a:prstGeom prst="roundRect">
            <a:avLst>
              <a:gd fmla="val 3335" name="adj"/>
            </a:avLst>
          </a:prstGeom>
          <a:noFill/>
          <a:ln>
            <a:noFill/>
          </a:ln>
        </p:spPr>
      </p:pic>
      <p:pic>
        <p:nvPicPr>
          <p:cNvPr id="74" name="Google Shape;74;p3"/>
          <p:cNvPicPr preferRelativeResize="0"/>
          <p:nvPr/>
        </p:nvPicPr>
        <p:blipFill rotWithShape="1">
          <a:blip r:embed="rId4">
            <a:alphaModFix/>
          </a:blip>
          <a:srcRect b="0" l="0" r="0" t="0"/>
          <a:stretch/>
        </p:blipFill>
        <p:spPr>
          <a:xfrm>
            <a:off x="4367808" y="1916832"/>
            <a:ext cx="3600400" cy="4392488"/>
          </a:xfrm>
          <a:prstGeom prst="roundRect">
            <a:avLst>
              <a:gd fmla="val 3996" name="adj"/>
            </a:avLst>
          </a:prstGeom>
          <a:noFill/>
          <a:ln>
            <a:noFill/>
          </a:ln>
        </p:spPr>
      </p:pic>
      <p:pic>
        <p:nvPicPr>
          <p:cNvPr id="75" name="Google Shape;75;p3"/>
          <p:cNvPicPr preferRelativeResize="0"/>
          <p:nvPr/>
        </p:nvPicPr>
        <p:blipFill rotWithShape="1">
          <a:blip r:embed="rId5">
            <a:alphaModFix/>
          </a:blip>
          <a:srcRect b="0" l="-100" r="-100" t="0"/>
          <a:stretch/>
        </p:blipFill>
        <p:spPr>
          <a:xfrm>
            <a:off x="8112224" y="1916832"/>
            <a:ext cx="3607200" cy="2088000"/>
          </a:xfrm>
          <a:prstGeom prst="roundRect">
            <a:avLst>
              <a:gd fmla="val 4292" name="adj"/>
            </a:avLst>
          </a:prstGeom>
          <a:noFill/>
          <a:ln>
            <a:noFill/>
          </a:ln>
        </p:spPr>
      </p:pic>
      <p:pic>
        <p:nvPicPr>
          <p:cNvPr id="76" name="Google Shape;76;p3"/>
          <p:cNvPicPr preferRelativeResize="0"/>
          <p:nvPr/>
        </p:nvPicPr>
        <p:blipFill rotWithShape="1">
          <a:blip r:embed="rId6">
            <a:alphaModFix/>
          </a:blip>
          <a:srcRect b="0" l="0" r="0" t="0"/>
          <a:stretch/>
        </p:blipFill>
        <p:spPr>
          <a:xfrm>
            <a:off x="8112224" y="4204795"/>
            <a:ext cx="3618402" cy="2088465"/>
          </a:xfrm>
          <a:prstGeom prst="roundRect">
            <a:avLst>
              <a:gd fmla="val 4293" name="adj"/>
            </a:avLst>
          </a:prstGeom>
          <a:noFill/>
          <a:ln>
            <a:noFill/>
          </a:ln>
        </p:spPr>
      </p:pic>
      <p:sp>
        <p:nvSpPr>
          <p:cNvPr id="77" name="Google Shape;77;p3"/>
          <p:cNvSpPr txBox="1"/>
          <p:nvPr>
            <p:ph type="title"/>
          </p:nvPr>
        </p:nvSpPr>
        <p:spPr>
          <a:xfrm>
            <a:off x="479376" y="332656"/>
            <a:ext cx="7003074"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many times have you already read today?</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81" name="Shape 81"/>
        <p:cNvGrpSpPr/>
        <p:nvPr/>
      </p:nvGrpSpPr>
      <p:grpSpPr>
        <a:xfrm>
          <a:off x="0" y="0"/>
          <a:ext cx="0" cy="0"/>
          <a:chOff x="0" y="0"/>
          <a:chExt cx="0" cy="0"/>
        </a:xfrm>
      </p:grpSpPr>
      <p:pic>
        <p:nvPicPr>
          <p:cNvPr id="82" name="Google Shape;82;p4"/>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83" name="Google Shape;83;p4"/>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Phonics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5"/>
          <p:cNvSpPr txBox="1"/>
          <p:nvPr>
            <p:ph idx="1" type="body"/>
          </p:nvPr>
        </p:nvSpPr>
        <p:spPr>
          <a:xfrm>
            <a:off x="479376" y="1916832"/>
            <a:ext cx="4392488" cy="4392488"/>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accent2"/>
              </a:buClr>
              <a:buSzPts val="2800"/>
              <a:buNone/>
            </a:pPr>
            <a:r>
              <a:rPr lang="en-US">
                <a:solidFill>
                  <a:schemeClr val="accent2"/>
                </a:solidFill>
              </a:rPr>
              <a:t>Our school has chosen </a:t>
            </a:r>
            <a:br>
              <a:rPr lang="en-US">
                <a:solidFill>
                  <a:schemeClr val="accent2"/>
                </a:solidFill>
              </a:rPr>
            </a:br>
            <a:r>
              <a:rPr i="1" lang="en-US">
                <a:solidFill>
                  <a:schemeClr val="accent2"/>
                </a:solidFill>
              </a:rPr>
              <a:t>Little Wandle Letters and Sounds Revised</a:t>
            </a:r>
            <a:r>
              <a:rPr lang="en-US">
                <a:solidFill>
                  <a:schemeClr val="accent2"/>
                </a:solidFill>
              </a:rPr>
              <a:t> as our Systematic Synthetic Phonics (SSP) programme to teach early reading and spelling. </a:t>
            </a:r>
            <a:endParaRPr/>
          </a:p>
        </p:txBody>
      </p:sp>
      <p:sp>
        <p:nvSpPr>
          <p:cNvPr id="89" name="Google Shape;89;p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Little Wandle Letters and Sounds Revised</a:t>
            </a:r>
            <a:endParaRPr/>
          </a:p>
        </p:txBody>
      </p:sp>
      <p:pic>
        <p:nvPicPr>
          <p:cNvPr id="90" name="Google Shape;90;p5"/>
          <p:cNvPicPr preferRelativeResize="0"/>
          <p:nvPr/>
        </p:nvPicPr>
        <p:blipFill rotWithShape="1">
          <a:blip r:embed="rId3">
            <a:alphaModFix/>
          </a:blip>
          <a:srcRect b="0" l="0" r="0" t="0"/>
          <a:stretch/>
        </p:blipFill>
        <p:spPr>
          <a:xfrm>
            <a:off x="5111603" y="1916832"/>
            <a:ext cx="6770092" cy="4248472"/>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6"/>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000"/>
              <a:buNone/>
            </a:pPr>
            <a:r>
              <a:rPr lang="en-US" sz="4000"/>
              <a:t>making connections between the sounds of our spoken words and the letters that are used to write them down.</a:t>
            </a:r>
            <a:endParaRPr sz="4000"/>
          </a:p>
        </p:txBody>
      </p:sp>
      <p:sp>
        <p:nvSpPr>
          <p:cNvPr id="96" name="Google Shape;96;p6"/>
          <p:cNvSpPr txBox="1"/>
          <p:nvPr>
            <p:ph type="title"/>
          </p:nvPr>
        </p:nvSpPr>
        <p:spPr>
          <a:xfrm>
            <a:off x="263352" y="2348880"/>
            <a:ext cx="11665296" cy="864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Phonics is: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479376" y="422587"/>
            <a:ext cx="10526224" cy="94431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Our progression</a:t>
            </a:r>
            <a:endParaRPr/>
          </a:p>
        </p:txBody>
      </p:sp>
      <p:pic>
        <p:nvPicPr>
          <p:cNvPr id="102" name="Google Shape;102;p15"/>
          <p:cNvPicPr preferRelativeResize="0"/>
          <p:nvPr/>
        </p:nvPicPr>
        <p:blipFill rotWithShape="1">
          <a:blip r:embed="rId3">
            <a:alphaModFix/>
          </a:blip>
          <a:srcRect b="20913" l="0" r="0" t="0"/>
          <a:stretch/>
        </p:blipFill>
        <p:spPr>
          <a:xfrm>
            <a:off x="478810" y="1713260"/>
            <a:ext cx="4850928" cy="5423724"/>
          </a:xfrm>
          <a:prstGeom prst="roundRect">
            <a:avLst>
              <a:gd fmla="val 3145" name="adj"/>
            </a:avLst>
          </a:prstGeom>
          <a:noFill/>
          <a:ln>
            <a:noFill/>
          </a:ln>
        </p:spPr>
      </p:pic>
      <p:pic>
        <p:nvPicPr>
          <p:cNvPr id="103" name="Google Shape;103;p15"/>
          <p:cNvPicPr preferRelativeResize="0"/>
          <p:nvPr/>
        </p:nvPicPr>
        <p:blipFill rotWithShape="1">
          <a:blip r:embed="rId4">
            <a:alphaModFix/>
          </a:blip>
          <a:srcRect b="34564" l="0" r="0" t="0"/>
          <a:stretch/>
        </p:blipFill>
        <p:spPr>
          <a:xfrm>
            <a:off x="5879976" y="2186478"/>
            <a:ext cx="4850928" cy="4487620"/>
          </a:xfrm>
          <a:prstGeom prst="roundRect">
            <a:avLst>
              <a:gd fmla="val 3378"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02"/>
                                        </p:tgtEl>
                                        <p:attrNameLst>
                                          <p:attrName>style.visibility</p:attrName>
                                        </p:attrNameLst>
                                      </p:cBhvr>
                                      <p:to>
                                        <p:strVal val="visible"/>
                                      </p:to>
                                    </p:set>
                                    <p:anim calcmode="lin" valueType="num">
                                      <p:cBhvr additive="base">
                                        <p:cTn dur="500"/>
                                        <p:tgtEl>
                                          <p:spTgt spid="102"/>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500"/>
                                        <p:tgtEl>
                                          <p:spTgt spid="1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h3e691c45113f519e_0_0"/>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Terminology - there are some specific words we use in our phonic lessons…</a:t>
            </a:r>
            <a:endParaRPr b="1"/>
          </a:p>
        </p:txBody>
      </p:sp>
      <p:sp>
        <p:nvSpPr>
          <p:cNvPr id="109" name="Google Shape;109;h3e691c45113f519e_0_0"/>
          <p:cNvSpPr/>
          <p:nvPr/>
        </p:nvSpPr>
        <p:spPr>
          <a:xfrm>
            <a:off x="623392" y="2132856"/>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Phoneme - a sound</a:t>
            </a:r>
            <a:endParaRPr b="0" i="0" sz="1400" u="none" cap="none" strike="noStrike">
              <a:solidFill>
                <a:srgbClr val="000000"/>
              </a:solidFill>
              <a:latin typeface="Arial"/>
              <a:ea typeface="Arial"/>
              <a:cs typeface="Arial"/>
              <a:sym typeface="Arial"/>
            </a:endParaRPr>
          </a:p>
        </p:txBody>
      </p:sp>
      <p:sp>
        <p:nvSpPr>
          <p:cNvPr id="110" name="Google Shape;110;h3e691c45113f519e_0_0"/>
          <p:cNvSpPr/>
          <p:nvPr/>
        </p:nvSpPr>
        <p:spPr>
          <a:xfrm>
            <a:off x="623392" y="3111759"/>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Grapheme - </a:t>
            </a:r>
            <a:r>
              <a:rPr b="1" i="0" lang="en-US" sz="2300" u="none" cap="none" strike="noStrike">
                <a:solidFill>
                  <a:schemeClr val="lt1"/>
                </a:solidFill>
                <a:latin typeface="Calibri"/>
                <a:ea typeface="Calibri"/>
                <a:cs typeface="Calibri"/>
                <a:sym typeface="Calibri"/>
              </a:rPr>
              <a:t>how w</a:t>
            </a:r>
            <a:r>
              <a:rPr b="1" lang="en-US" sz="2300">
                <a:solidFill>
                  <a:schemeClr val="lt1"/>
                </a:solidFill>
                <a:latin typeface="Calibri"/>
                <a:ea typeface="Calibri"/>
                <a:cs typeface="Calibri"/>
                <a:sym typeface="Calibri"/>
              </a:rPr>
              <a:t>e write the sound down</a:t>
            </a:r>
            <a:endParaRPr b="0" i="0" sz="700" u="none" cap="none" strike="noStrike">
              <a:solidFill>
                <a:srgbClr val="000000"/>
              </a:solidFill>
              <a:latin typeface="Arial"/>
              <a:ea typeface="Arial"/>
              <a:cs typeface="Arial"/>
              <a:sym typeface="Arial"/>
            </a:endParaRPr>
          </a:p>
        </p:txBody>
      </p:sp>
      <p:sp>
        <p:nvSpPr>
          <p:cNvPr id="111" name="Google Shape;111;h3e691c45113f519e_0_0"/>
          <p:cNvSpPr/>
          <p:nvPr/>
        </p:nvSpPr>
        <p:spPr>
          <a:xfrm>
            <a:off x="6744072" y="2132856"/>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Blend -</a:t>
            </a:r>
            <a:r>
              <a:rPr b="1" i="0" lang="en-US" sz="2200" u="none" cap="none" strike="noStrike">
                <a:solidFill>
                  <a:schemeClr val="lt1"/>
                </a:solidFill>
                <a:latin typeface="Calibri"/>
                <a:ea typeface="Calibri"/>
                <a:cs typeface="Calibri"/>
                <a:sym typeface="Calibri"/>
              </a:rPr>
              <a:t>saying the sounds in a word to read it </a:t>
            </a:r>
            <a:endParaRPr b="0" i="0" sz="600" u="none" cap="none" strike="noStrike">
              <a:solidFill>
                <a:srgbClr val="000000"/>
              </a:solidFill>
              <a:latin typeface="Arial"/>
              <a:ea typeface="Arial"/>
              <a:cs typeface="Arial"/>
              <a:sym typeface="Arial"/>
            </a:endParaRPr>
          </a:p>
        </p:txBody>
      </p:sp>
      <p:sp>
        <p:nvSpPr>
          <p:cNvPr id="112" name="Google Shape;112;h3e691c45113f519e_0_0"/>
          <p:cNvSpPr/>
          <p:nvPr/>
        </p:nvSpPr>
        <p:spPr>
          <a:xfrm>
            <a:off x="625082" y="4119871"/>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Digraph - </a:t>
            </a:r>
            <a:r>
              <a:rPr b="1" i="0" lang="en-US" sz="2400" u="none" cap="none" strike="noStrike">
                <a:solidFill>
                  <a:schemeClr val="lt1"/>
                </a:solidFill>
                <a:latin typeface="Calibri"/>
                <a:ea typeface="Calibri"/>
                <a:cs typeface="Calibri"/>
                <a:sym typeface="Calibri"/>
              </a:rPr>
              <a:t>tw</a:t>
            </a:r>
            <a:r>
              <a:rPr b="1" lang="en-US" sz="2400">
                <a:solidFill>
                  <a:schemeClr val="lt1"/>
                </a:solidFill>
                <a:latin typeface="Calibri"/>
                <a:ea typeface="Calibri"/>
                <a:cs typeface="Calibri"/>
                <a:sym typeface="Calibri"/>
              </a:rPr>
              <a:t>o letters making one sound</a:t>
            </a:r>
            <a:endParaRPr b="0" i="0" sz="800" u="none" cap="none" strike="noStrike">
              <a:solidFill>
                <a:srgbClr val="000000"/>
              </a:solidFill>
              <a:latin typeface="Arial"/>
              <a:ea typeface="Arial"/>
              <a:cs typeface="Arial"/>
              <a:sym typeface="Arial"/>
            </a:endParaRPr>
          </a:p>
        </p:txBody>
      </p:sp>
      <p:sp>
        <p:nvSpPr>
          <p:cNvPr id="113" name="Google Shape;113;h3e691c45113f519e_0_0"/>
          <p:cNvSpPr/>
          <p:nvPr/>
        </p:nvSpPr>
        <p:spPr>
          <a:xfrm>
            <a:off x="6773775" y="3111750"/>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Segment- </a:t>
            </a:r>
            <a:r>
              <a:rPr b="1" lang="en-US" sz="1800">
                <a:solidFill>
                  <a:schemeClr val="lt1"/>
                </a:solidFill>
                <a:latin typeface="Calibri"/>
                <a:ea typeface="Calibri"/>
                <a:cs typeface="Calibri"/>
                <a:sym typeface="Calibri"/>
              </a:rPr>
              <a:t>listening for sounds in a word to write it</a:t>
            </a:r>
            <a:endParaRPr b="0" i="0" sz="1800" u="none" cap="none" strike="noStrike">
              <a:solidFill>
                <a:srgbClr val="000000"/>
              </a:solidFill>
              <a:latin typeface="Arial"/>
              <a:ea typeface="Arial"/>
              <a:cs typeface="Arial"/>
              <a:sym typeface="Arial"/>
            </a:endParaRPr>
          </a:p>
        </p:txBody>
      </p:sp>
      <p:sp>
        <p:nvSpPr>
          <p:cNvPr id="114" name="Google Shape;114;h3e691c45113f519e_0_0"/>
          <p:cNvSpPr/>
          <p:nvPr/>
        </p:nvSpPr>
        <p:spPr>
          <a:xfrm>
            <a:off x="623400" y="5127176"/>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Trigraph </a:t>
            </a:r>
            <a:r>
              <a:rPr b="1" i="0" lang="en-US" sz="2000" u="none" cap="none" strike="noStrike">
                <a:solidFill>
                  <a:schemeClr val="lt1"/>
                </a:solidFill>
                <a:latin typeface="Calibri"/>
                <a:ea typeface="Calibri"/>
                <a:cs typeface="Calibri"/>
                <a:sym typeface="Calibri"/>
              </a:rPr>
              <a:t>-three letters making one sound</a:t>
            </a:r>
            <a:endParaRPr b="0" i="0" sz="20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8"/>
          <p:cNvSpPr txBox="1"/>
          <p:nvPr>
            <p:ph idx="1" type="body"/>
          </p:nvPr>
        </p:nvSpPr>
        <p:spPr>
          <a:xfrm>
            <a:off x="479376" y="1916832"/>
            <a:ext cx="6744384" cy="439248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These are the first group of letters and sounds your child will learn.</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start teaching from week 2 of Reception.</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 lessons are fun, interactive, engaging and have been designed to gradually build over time.</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p>
        </p:txBody>
      </p:sp>
      <p:sp>
        <p:nvSpPr>
          <p:cNvPr id="120" name="Google Shape;120;p8"/>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Let’s start with Reception…</a:t>
            </a:r>
            <a:endParaRPr/>
          </a:p>
          <a:p>
            <a:pPr indent="0" lvl="0" marL="0" rtl="0" algn="l">
              <a:lnSpc>
                <a:spcPct val="90000"/>
              </a:lnSpc>
              <a:spcBef>
                <a:spcPts val="0"/>
              </a:spcBef>
              <a:spcAft>
                <a:spcPts val="0"/>
              </a:spcAft>
              <a:buSzPts val="1400"/>
              <a:buNone/>
            </a:pPr>
            <a:r>
              <a:rPr lang="en-US"/>
              <a:t>This term we are teaching Phase 2 </a:t>
            </a:r>
            <a:endParaRPr/>
          </a:p>
        </p:txBody>
      </p:sp>
      <p:pic>
        <p:nvPicPr>
          <p:cNvPr descr="A person standing in front of a white board&#10;&#10;Description automatically generated" id="121" name="Google Shape;121;p8"/>
          <p:cNvPicPr preferRelativeResize="0"/>
          <p:nvPr/>
        </p:nvPicPr>
        <p:blipFill rotWithShape="1">
          <a:blip r:embed="rId3">
            <a:alphaModFix/>
          </a:blip>
          <a:srcRect b="0" l="0" r="0" t="0"/>
          <a:stretch/>
        </p:blipFill>
        <p:spPr>
          <a:xfrm>
            <a:off x="7073100" y="2221992"/>
            <a:ext cx="4558917" cy="2840372"/>
          </a:xfrm>
          <a:prstGeom prst="roundRect">
            <a:avLst>
              <a:gd fmla="val 16667"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9"/>
          <p:cNvSpPr txBox="1"/>
          <p:nvPr>
            <p:ph type="title"/>
          </p:nvPr>
        </p:nvSpPr>
        <p:spPr>
          <a:xfrm>
            <a:off x="500701" y="116632"/>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We teach Phase 2 in this order</a:t>
            </a:r>
            <a:endParaRPr/>
          </a:p>
        </p:txBody>
      </p:sp>
      <p:pic>
        <p:nvPicPr>
          <p:cNvPr id="127" name="Google Shape;127;p9"/>
          <p:cNvPicPr preferRelativeResize="0"/>
          <p:nvPr/>
        </p:nvPicPr>
        <p:blipFill rotWithShape="1">
          <a:blip r:embed="rId3">
            <a:alphaModFix/>
          </a:blip>
          <a:srcRect b="0" l="0" r="0" t="0"/>
          <a:stretch/>
        </p:blipFill>
        <p:spPr>
          <a:xfrm>
            <a:off x="5879976" y="2289746"/>
            <a:ext cx="4850928" cy="4176464"/>
          </a:xfrm>
          <a:prstGeom prst="roundRect">
            <a:avLst>
              <a:gd fmla="val 2325" name="adj"/>
            </a:avLst>
          </a:prstGeom>
          <a:noFill/>
          <a:ln>
            <a:noFill/>
          </a:ln>
        </p:spPr>
      </p:pic>
      <p:pic>
        <p:nvPicPr>
          <p:cNvPr id="128" name="Google Shape;128;p9"/>
          <p:cNvPicPr preferRelativeResize="0"/>
          <p:nvPr/>
        </p:nvPicPr>
        <p:blipFill rotWithShape="1">
          <a:blip r:embed="rId4">
            <a:alphaModFix/>
          </a:blip>
          <a:srcRect b="0" l="0" r="0" t="0"/>
          <a:stretch/>
        </p:blipFill>
        <p:spPr>
          <a:xfrm>
            <a:off x="546325" y="1412775"/>
            <a:ext cx="4851000" cy="5328300"/>
          </a:xfrm>
          <a:prstGeom prst="roundRect">
            <a:avLst>
              <a:gd fmla="val 2530"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500"/>
                                        <p:tgtEl>
                                          <p:spTgt spid="128"/>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127"/>
                                        </p:tgtEl>
                                        <p:attrNameLst>
                                          <p:attrName>style.visibility</p:attrName>
                                        </p:attrNameLst>
                                      </p:cBhvr>
                                      <p:to>
                                        <p:strVal val="visible"/>
                                      </p:to>
                                    </p:set>
                                    <p:anim calcmode="lin" valueType="num">
                                      <p:cBhvr additive="base">
                                        <p:cTn dur="500"/>
                                        <p:tgtEl>
                                          <p:spTgt spid="1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6"/>
          <p:cNvPicPr preferRelativeResize="0"/>
          <p:nvPr/>
        </p:nvPicPr>
        <p:blipFill rotWithShape="1">
          <a:blip r:embed="rId3">
            <a:alphaModFix/>
          </a:blip>
          <a:srcRect b="0" l="0" r="0" t="0"/>
          <a:stretch/>
        </p:blipFill>
        <p:spPr>
          <a:xfrm>
            <a:off x="4065980" y="2045703"/>
            <a:ext cx="2010312" cy="2876414"/>
          </a:xfrm>
          <a:prstGeom prst="rect">
            <a:avLst/>
          </a:prstGeom>
          <a:noFill/>
          <a:ln>
            <a:noFill/>
          </a:ln>
        </p:spPr>
      </p:pic>
      <p:pic>
        <p:nvPicPr>
          <p:cNvPr id="134" name="Google Shape;134;p16"/>
          <p:cNvPicPr preferRelativeResize="0"/>
          <p:nvPr/>
        </p:nvPicPr>
        <p:blipFill rotWithShape="1">
          <a:blip r:embed="rId4">
            <a:alphaModFix/>
          </a:blip>
          <a:srcRect b="0" l="0" r="0" t="0"/>
          <a:stretch/>
        </p:blipFill>
        <p:spPr>
          <a:xfrm>
            <a:off x="571483" y="2045703"/>
            <a:ext cx="2057987" cy="2963819"/>
          </a:xfrm>
          <a:prstGeom prst="rect">
            <a:avLst/>
          </a:prstGeom>
          <a:noFill/>
          <a:ln>
            <a:noFill/>
          </a:ln>
        </p:spPr>
      </p:pic>
      <p:sp>
        <p:nvSpPr>
          <p:cNvPr id="135" name="Google Shape;135;p16"/>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How we make learning stick </a:t>
            </a:r>
            <a:endParaRPr b="1"/>
          </a:p>
        </p:txBody>
      </p:sp>
      <p:sp>
        <p:nvSpPr>
          <p:cNvPr id="136" name="Google Shape;136;p16"/>
          <p:cNvSpPr txBox="1"/>
          <p:nvPr>
            <p:ph idx="1" type="body"/>
          </p:nvPr>
        </p:nvSpPr>
        <p:spPr>
          <a:xfrm>
            <a:off x="2847253" y="2751060"/>
            <a:ext cx="1651150" cy="16754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p:txBody>
      </p:sp>
      <p:pic>
        <p:nvPicPr>
          <p:cNvPr descr="A picture containing graphical user interface&#10;&#10;Description automatically generated" id="137" name="Google Shape;137;p16"/>
          <p:cNvPicPr preferRelativeResize="0"/>
          <p:nvPr/>
        </p:nvPicPr>
        <p:blipFill rotWithShape="1">
          <a:blip r:embed="rId5">
            <a:alphaModFix/>
          </a:blip>
          <a:srcRect b="0" l="0" r="0" t="0"/>
          <a:stretch/>
        </p:blipFill>
        <p:spPr>
          <a:xfrm>
            <a:off x="7826755" y="2339556"/>
            <a:ext cx="2730514" cy="1716914"/>
          </a:xfrm>
          <a:prstGeom prst="rect">
            <a:avLst/>
          </a:prstGeom>
          <a:noFill/>
          <a:ln>
            <a:noFill/>
          </a:ln>
        </p:spPr>
      </p:pic>
      <p:pic>
        <p:nvPicPr>
          <p:cNvPr descr="A picture containing text&#10;&#10;Description automatically generated" id="138" name="Google Shape;138;p16"/>
          <p:cNvPicPr preferRelativeResize="0"/>
          <p:nvPr/>
        </p:nvPicPr>
        <p:blipFill rotWithShape="1">
          <a:blip r:embed="rId6">
            <a:alphaModFix/>
          </a:blip>
          <a:srcRect b="0" l="0" r="0" t="0"/>
          <a:stretch/>
        </p:blipFill>
        <p:spPr>
          <a:xfrm>
            <a:off x="9120336" y="4221088"/>
            <a:ext cx="2730514" cy="1694565"/>
          </a:xfrm>
          <a:prstGeom prst="rect">
            <a:avLst/>
          </a:prstGeom>
          <a:noFill/>
          <a:ln>
            <a:noFill/>
          </a:ln>
        </p:spPr>
      </p:pic>
      <p:pic>
        <p:nvPicPr>
          <p:cNvPr id="139" name="Google Shape;139;p16"/>
          <p:cNvPicPr preferRelativeResize="0"/>
          <p:nvPr/>
        </p:nvPicPr>
        <p:blipFill rotWithShape="1">
          <a:blip r:embed="rId7">
            <a:alphaModFix/>
          </a:blip>
          <a:srcRect b="0" l="0" r="0" t="0"/>
          <a:stretch/>
        </p:blipFill>
        <p:spPr>
          <a:xfrm>
            <a:off x="5258850" y="3198013"/>
            <a:ext cx="2018257" cy="2908198"/>
          </a:xfrm>
          <a:prstGeom prst="rect">
            <a:avLst/>
          </a:prstGeom>
          <a:noFill/>
          <a:ln>
            <a:noFill/>
          </a:ln>
        </p:spPr>
      </p:pic>
      <p:pic>
        <p:nvPicPr>
          <p:cNvPr id="140" name="Google Shape;140;p16"/>
          <p:cNvPicPr preferRelativeResize="0"/>
          <p:nvPr/>
        </p:nvPicPr>
        <p:blipFill rotWithShape="1">
          <a:blip r:embed="rId8">
            <a:alphaModFix/>
          </a:blip>
          <a:srcRect b="0" l="0" r="0" t="0"/>
          <a:stretch/>
        </p:blipFill>
        <p:spPr>
          <a:xfrm>
            <a:off x="1845033" y="3221851"/>
            <a:ext cx="2050041" cy="28843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Let’s say the Phase 2 sounds</a:t>
            </a:r>
            <a:endParaRPr/>
          </a:p>
        </p:txBody>
      </p:sp>
      <p:pic>
        <p:nvPicPr>
          <p:cNvPr descr="Graphical user interface, application, Teams&#10;&#10;Description automatically generated" id="146" name="Google Shape;146;p10">
            <a:hlinkClick r:id="rId3"/>
          </p:cNvPr>
          <p:cNvPicPr preferRelativeResize="0"/>
          <p:nvPr/>
        </p:nvPicPr>
        <p:blipFill rotWithShape="1">
          <a:blip r:embed="rId4">
            <a:alphaModFix/>
          </a:blip>
          <a:srcRect b="0" l="0" r="67270" t="0"/>
          <a:stretch/>
        </p:blipFill>
        <p:spPr>
          <a:xfrm>
            <a:off x="7498828" y="408125"/>
            <a:ext cx="2646649" cy="2602445"/>
          </a:xfrm>
          <a:prstGeom prst="rect">
            <a:avLst/>
          </a:prstGeom>
          <a:noFill/>
          <a:ln>
            <a:noFill/>
          </a:ln>
        </p:spPr>
      </p:pic>
      <p:pic>
        <p:nvPicPr>
          <p:cNvPr descr="Graphical user interface, application, Teams&#10;&#10;Description automatically generated" id="147" name="Google Shape;147;p10">
            <a:hlinkClick r:id="rId5"/>
          </p:cNvPr>
          <p:cNvPicPr preferRelativeResize="0"/>
          <p:nvPr/>
        </p:nvPicPr>
        <p:blipFill rotWithShape="1">
          <a:blip r:embed="rId4">
            <a:alphaModFix/>
          </a:blip>
          <a:srcRect b="-4086" l="33237" r="34033" t="4087"/>
          <a:stretch/>
        </p:blipFill>
        <p:spPr>
          <a:xfrm>
            <a:off x="7663947" y="3914446"/>
            <a:ext cx="2669721" cy="2642576"/>
          </a:xfrm>
          <a:prstGeom prst="rect">
            <a:avLst/>
          </a:prstGeom>
          <a:noFill/>
          <a:ln>
            <a:noFill/>
          </a:ln>
        </p:spPr>
      </p:pic>
      <p:pic>
        <p:nvPicPr>
          <p:cNvPr id="148" name="Google Shape;148;p10"/>
          <p:cNvPicPr preferRelativeResize="0"/>
          <p:nvPr/>
        </p:nvPicPr>
        <p:blipFill rotWithShape="1">
          <a:blip r:embed="rId6">
            <a:alphaModFix/>
          </a:blip>
          <a:srcRect b="0" l="0" r="107" t="1812"/>
          <a:stretch/>
        </p:blipFill>
        <p:spPr>
          <a:xfrm>
            <a:off x="829670" y="1697486"/>
            <a:ext cx="5262356" cy="4969131"/>
          </a:xfrm>
          <a:prstGeom prst="rect">
            <a:avLst/>
          </a:prstGeom>
          <a:noFill/>
          <a:ln>
            <a:noFill/>
          </a:ln>
        </p:spPr>
      </p:pic>
      <p:sp>
        <p:nvSpPr>
          <p:cNvPr id="149" name="Google Shape;149;p10"/>
          <p:cNvSpPr txBox="1"/>
          <p:nvPr/>
        </p:nvSpPr>
        <p:spPr>
          <a:xfrm>
            <a:off x="7498800" y="2912300"/>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7"/>
              </a:rPr>
              <a:t>youtube.com/watch?v=-ZtjFIvA_fs&amp;feature=youtu.be</a:t>
            </a:r>
            <a:endParaRPr/>
          </a:p>
          <a:p>
            <a:pPr indent="0" lvl="0" marL="0" rtl="0" algn="l">
              <a:spcBef>
                <a:spcPts val="0"/>
              </a:spcBef>
              <a:spcAft>
                <a:spcPts val="0"/>
              </a:spcAft>
              <a:buNone/>
            </a:pPr>
            <a:r>
              <a:t/>
            </a:r>
            <a:endParaRPr/>
          </a:p>
        </p:txBody>
      </p:sp>
      <p:sp>
        <p:nvSpPr>
          <p:cNvPr id="150" name="Google Shape;150;p10"/>
          <p:cNvSpPr txBox="1"/>
          <p:nvPr/>
        </p:nvSpPr>
        <p:spPr>
          <a:xfrm>
            <a:off x="7578250" y="605102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8"/>
              </a:rPr>
              <a:t>https://www.youtube.com/watch?v=qDu3JAjf-U0</a:t>
            </a:r>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1"/>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Teacher-led blending is taught throughout Phase 2.</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Our aim to is to teach every child to blend by Christmas.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will inform you if your child needs additional practice.</a:t>
            </a:r>
            <a:endParaRPr>
              <a:solidFill>
                <a:schemeClr val="accent2"/>
              </a:solidFill>
            </a:endParaRPr>
          </a:p>
        </p:txBody>
      </p:sp>
      <p:sp>
        <p:nvSpPr>
          <p:cNvPr id="156" name="Google Shape;156;p11"/>
          <p:cNvSpPr txBox="1"/>
          <p:nvPr>
            <p:ph type="title"/>
          </p:nvPr>
        </p:nvSpPr>
        <p:spPr>
          <a:xfrm>
            <a:off x="479376" y="332656"/>
            <a:ext cx="10145410"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We teach blending so your child learns to read </a:t>
            </a:r>
            <a:endParaRPr/>
          </a:p>
        </p:txBody>
      </p:sp>
      <p:pic>
        <p:nvPicPr>
          <p:cNvPr descr="A person teaching a group of children&#10;&#10;Description automatically generated" id="157" name="Google Shape;157;p11"/>
          <p:cNvPicPr preferRelativeResize="0"/>
          <p:nvPr/>
        </p:nvPicPr>
        <p:blipFill rotWithShape="1">
          <a:blip r:embed="rId3">
            <a:alphaModFix/>
          </a:blip>
          <a:srcRect b="0" l="0" r="0" t="0"/>
          <a:stretch/>
        </p:blipFill>
        <p:spPr>
          <a:xfrm>
            <a:off x="6255712" y="1916832"/>
            <a:ext cx="5192396" cy="3598904"/>
          </a:xfrm>
          <a:prstGeom prst="roundRect">
            <a:avLst>
              <a:gd fmla="val 16667" name="adj"/>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2"/>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Blending to read words</a:t>
            </a:r>
            <a:endParaRPr/>
          </a:p>
        </p:txBody>
      </p:sp>
      <p:pic>
        <p:nvPicPr>
          <p:cNvPr descr="How we teach blending" id="163" name="Google Shape;163;p12"/>
          <p:cNvPicPr preferRelativeResize="0"/>
          <p:nvPr/>
        </p:nvPicPr>
        <p:blipFill rotWithShape="1">
          <a:blip r:embed="rId3">
            <a:alphaModFix/>
          </a:blip>
          <a:srcRect b="0" l="0" r="0" t="0"/>
          <a:stretch/>
        </p:blipFill>
        <p:spPr>
          <a:xfrm>
            <a:off x="2510729" y="1844824"/>
            <a:ext cx="7170541" cy="4051356"/>
          </a:xfrm>
          <a:prstGeom prst="rect">
            <a:avLst/>
          </a:prstGeom>
          <a:noFill/>
          <a:ln>
            <a:noFill/>
          </a:ln>
        </p:spPr>
      </p:pic>
      <p:sp>
        <p:nvSpPr>
          <p:cNvPr id="164" name="Google Shape;164;p12"/>
          <p:cNvSpPr txBox="1"/>
          <p:nvPr/>
        </p:nvSpPr>
        <p:spPr>
          <a:xfrm>
            <a:off x="4362875" y="6026700"/>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3"/>
          <p:cNvSpPr txBox="1"/>
          <p:nvPr>
            <p:ph idx="1" type="body"/>
          </p:nvPr>
        </p:nvSpPr>
        <p:spPr>
          <a:xfrm>
            <a:off x="479376" y="1700808"/>
            <a:ext cx="5256584" cy="494116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These words have unusual spellings e.g. he, the, was.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They are taught in a systematic way.</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Children are now learning to read the Phase 2 tricky words: is, I, the, put, pull, full, as, and, has, his, her, go, no, to, into, she, push, he, of, we, me, be.</a:t>
            </a:r>
            <a:endParaRPr>
              <a:solidFill>
                <a:schemeClr val="accent2"/>
              </a:solidFill>
            </a:endParaRPr>
          </a:p>
        </p:txBody>
      </p:sp>
      <p:sp>
        <p:nvSpPr>
          <p:cNvPr id="170" name="Google Shape;170;p1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Tricky words</a:t>
            </a:r>
            <a:endParaRPr/>
          </a:p>
        </p:txBody>
      </p:sp>
      <p:pic>
        <p:nvPicPr>
          <p:cNvPr descr="A person holding a piece of paper&#10;&#10;Description automatically generated" id="171" name="Google Shape;171;p13"/>
          <p:cNvPicPr preferRelativeResize="0"/>
          <p:nvPr/>
        </p:nvPicPr>
        <p:blipFill rotWithShape="1">
          <a:blip r:embed="rId3">
            <a:alphaModFix/>
          </a:blip>
          <a:srcRect b="0" l="0" r="0" t="0"/>
          <a:stretch/>
        </p:blipFill>
        <p:spPr>
          <a:xfrm>
            <a:off x="6096000" y="1984248"/>
            <a:ext cx="5479846" cy="3383121"/>
          </a:xfrm>
          <a:prstGeom prst="roundRect">
            <a:avLst>
              <a:gd fmla="val 16667" name="adj"/>
            </a:avLst>
          </a:prstGeom>
          <a:noFill/>
          <a:ln>
            <a:noFill/>
          </a:ln>
        </p:spPr>
      </p:pic>
      <p:sp>
        <p:nvSpPr>
          <p:cNvPr id="172" name="Google Shape;172;p13"/>
          <p:cNvSpPr txBox="1"/>
          <p:nvPr/>
        </p:nvSpPr>
        <p:spPr>
          <a:xfrm>
            <a:off x="7335925" y="5731650"/>
            <a:ext cx="300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4"/>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tricky words </a:t>
            </a:r>
            <a:endParaRPr/>
          </a:p>
        </p:txBody>
      </p:sp>
      <p:pic>
        <p:nvPicPr>
          <p:cNvPr id="178" name="Google Shape;178;p14"/>
          <p:cNvPicPr preferRelativeResize="0"/>
          <p:nvPr/>
        </p:nvPicPr>
        <p:blipFill rotWithShape="1">
          <a:blip r:embed="rId3">
            <a:alphaModFix/>
          </a:blip>
          <a:srcRect b="5701" l="0" r="0" t="0"/>
          <a:stretch/>
        </p:blipFill>
        <p:spPr>
          <a:xfrm>
            <a:off x="2207568" y="1921886"/>
            <a:ext cx="7614591" cy="3893698"/>
          </a:xfrm>
          <a:prstGeom prst="rect">
            <a:avLst/>
          </a:prstGeom>
          <a:noFill/>
          <a:ln>
            <a:noFill/>
          </a:ln>
        </p:spPr>
      </p:pic>
      <p:sp>
        <p:nvSpPr>
          <p:cNvPr id="179" name="Google Shape;179;p14"/>
          <p:cNvSpPr txBox="1"/>
          <p:nvPr/>
        </p:nvSpPr>
        <p:spPr>
          <a:xfrm>
            <a:off x="4975950" y="712900"/>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3805524d3f2_0_40"/>
          <p:cNvSpPr txBox="1"/>
          <p:nvPr>
            <p:ph idx="1" type="body"/>
          </p:nvPr>
        </p:nvSpPr>
        <p:spPr>
          <a:xfrm>
            <a:off x="479376" y="1916832"/>
            <a:ext cx="5864700" cy="482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lang="en-US">
                <a:solidFill>
                  <a:schemeClr val="accent2"/>
                </a:solidFill>
              </a:rPr>
              <a:t>In Phase 5 children learn:</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new graphemes for the sounds they already know</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that the same grapheme can have alternative pronunciations.</a:t>
            </a:r>
            <a:endParaRPr>
              <a:solidFill>
                <a:schemeClr val="accent2"/>
              </a:solidFill>
            </a:endParaRPr>
          </a:p>
          <a:p>
            <a:pPr indent="0" lvl="0" marL="0" rtl="0" algn="l">
              <a:lnSpc>
                <a:spcPct val="90000"/>
              </a:lnSpc>
              <a:spcBef>
                <a:spcPts val="1000"/>
              </a:spcBef>
              <a:spcAft>
                <a:spcPts val="0"/>
              </a:spcAft>
              <a:buClr>
                <a:srgbClr val="595959"/>
              </a:buClr>
              <a:buSzPts val="2800"/>
              <a:buNone/>
            </a:pPr>
            <a:r>
              <a:t/>
            </a:r>
            <a:endParaRPr>
              <a:solidFill>
                <a:schemeClr val="accent2"/>
              </a:solidFill>
            </a:endParaRPr>
          </a:p>
          <a:p>
            <a:pPr indent="0" lvl="0" marL="0" rtl="0" algn="l">
              <a:lnSpc>
                <a:spcPct val="90000"/>
              </a:lnSpc>
              <a:spcBef>
                <a:spcPts val="1000"/>
              </a:spcBef>
              <a:spcAft>
                <a:spcPts val="0"/>
              </a:spcAft>
              <a:buClr>
                <a:schemeClr val="accent2"/>
              </a:buClr>
              <a:buSzPts val="2800"/>
              <a:buNone/>
            </a:pPr>
            <a:r>
              <a:rPr lang="en-US">
                <a:solidFill>
                  <a:schemeClr val="accent2"/>
                </a:solidFill>
              </a:rPr>
              <a:t>The ‘Grow the code’ lessons support children with reading and spelling these alternative spellings.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p>
        </p:txBody>
      </p:sp>
      <p:sp>
        <p:nvSpPr>
          <p:cNvPr id="185" name="Google Shape;185;g3805524d3f2_0_40"/>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Now Year One</a:t>
            </a:r>
            <a:endParaRPr/>
          </a:p>
          <a:p>
            <a:pPr indent="0" lvl="0" marL="0" rtl="0" algn="l">
              <a:lnSpc>
                <a:spcPct val="90000"/>
              </a:lnSpc>
              <a:spcBef>
                <a:spcPts val="0"/>
              </a:spcBef>
              <a:spcAft>
                <a:spcPts val="0"/>
              </a:spcAft>
              <a:buSzPts val="1400"/>
              <a:buNone/>
            </a:pPr>
            <a:r>
              <a:rPr lang="en-US"/>
              <a:t>This term we are teaching Phase 5 </a:t>
            </a:r>
            <a:endParaRPr/>
          </a:p>
        </p:txBody>
      </p:sp>
      <p:pic>
        <p:nvPicPr>
          <p:cNvPr descr="Graphical user interface, website&#10;&#10;Description automatically generated" id="186" name="Google Shape;186;g3805524d3f2_0_40"/>
          <p:cNvPicPr preferRelativeResize="0"/>
          <p:nvPr/>
        </p:nvPicPr>
        <p:blipFill rotWithShape="1">
          <a:blip r:embed="rId3">
            <a:alphaModFix/>
          </a:blip>
          <a:srcRect b="0" l="0" r="0" t="0"/>
          <a:stretch/>
        </p:blipFill>
        <p:spPr>
          <a:xfrm>
            <a:off x="6902138" y="2036095"/>
            <a:ext cx="4662773" cy="3901746"/>
          </a:xfrm>
          <a:prstGeom prst="rect">
            <a:avLst/>
          </a:prstGeom>
          <a:noFill/>
          <a:ln>
            <a:noFill/>
          </a:ln>
        </p:spPr>
      </p:pic>
      <p:sp>
        <p:nvSpPr>
          <p:cNvPr id="187" name="Google Shape;187;g3805524d3f2_0_40"/>
          <p:cNvSpPr txBox="1"/>
          <p:nvPr/>
        </p:nvSpPr>
        <p:spPr>
          <a:xfrm>
            <a:off x="7640875" y="5464475"/>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4"/>
              </a:rPr>
              <a:t>https://www.littlewandle.org.uk/resources/for-parents/#tabnametabHowWeTeach</a:t>
            </a:r>
            <a:endParaRPr/>
          </a:p>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805524d3f2_0_33"/>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u="sng"/>
              <a:t>Now Year </a:t>
            </a:r>
            <a:r>
              <a:rPr lang="en-US" u="sng"/>
              <a:t>One…</a:t>
            </a:r>
            <a:endParaRPr u="sng"/>
          </a:p>
          <a:p>
            <a:pPr indent="0" lvl="0" marL="0" rtl="0" algn="l">
              <a:lnSpc>
                <a:spcPct val="90000"/>
              </a:lnSpc>
              <a:spcBef>
                <a:spcPts val="0"/>
              </a:spcBef>
              <a:spcAft>
                <a:spcPts val="0"/>
              </a:spcAft>
              <a:buSzPts val="1400"/>
              <a:buNone/>
            </a:pPr>
            <a:r>
              <a:rPr lang="en-US"/>
              <a:t>Let’s say the Phase 5 sounds</a:t>
            </a:r>
            <a:endParaRPr/>
          </a:p>
        </p:txBody>
      </p:sp>
      <p:pic>
        <p:nvPicPr>
          <p:cNvPr id="193" name="Google Shape;193;g3805524d3f2_0_33"/>
          <p:cNvPicPr preferRelativeResize="0"/>
          <p:nvPr/>
        </p:nvPicPr>
        <p:blipFill rotWithShape="1">
          <a:blip r:embed="rId3">
            <a:alphaModFix/>
          </a:blip>
          <a:srcRect b="0" l="0" r="0" t="0"/>
          <a:stretch/>
        </p:blipFill>
        <p:spPr>
          <a:xfrm>
            <a:off x="8005548" y="1715283"/>
            <a:ext cx="2305336" cy="1914807"/>
          </a:xfrm>
          <a:prstGeom prst="rect">
            <a:avLst/>
          </a:prstGeom>
          <a:noFill/>
          <a:ln>
            <a:noFill/>
          </a:ln>
        </p:spPr>
      </p:pic>
      <p:pic>
        <p:nvPicPr>
          <p:cNvPr id="194" name="Google Shape;194;g3805524d3f2_0_33"/>
          <p:cNvPicPr preferRelativeResize="0"/>
          <p:nvPr/>
        </p:nvPicPr>
        <p:blipFill rotWithShape="1">
          <a:blip r:embed="rId4">
            <a:alphaModFix/>
          </a:blip>
          <a:srcRect b="0" l="0" r="0" t="0"/>
          <a:stretch/>
        </p:blipFill>
        <p:spPr>
          <a:xfrm>
            <a:off x="476534" y="1715813"/>
            <a:ext cx="6712425" cy="4768404"/>
          </a:xfrm>
          <a:prstGeom prst="rect">
            <a:avLst/>
          </a:prstGeom>
          <a:noFill/>
          <a:ln>
            <a:noFill/>
          </a:ln>
        </p:spPr>
      </p:pic>
      <p:pic>
        <p:nvPicPr>
          <p:cNvPr id="195" name="Google Shape;195;g3805524d3f2_0_33"/>
          <p:cNvPicPr preferRelativeResize="0"/>
          <p:nvPr/>
        </p:nvPicPr>
        <p:blipFill rotWithShape="1">
          <a:blip r:embed="rId5">
            <a:alphaModFix/>
          </a:blip>
          <a:srcRect b="87" l="2752" r="0" t="3565"/>
          <a:stretch/>
        </p:blipFill>
        <p:spPr>
          <a:xfrm>
            <a:off x="7824971" y="3699111"/>
            <a:ext cx="2815354" cy="2963995"/>
          </a:xfrm>
          <a:prstGeom prst="rect">
            <a:avLst/>
          </a:prstGeom>
          <a:noFill/>
          <a:ln>
            <a:noFill/>
          </a:ln>
        </p:spPr>
      </p:pic>
      <p:sp>
        <p:nvSpPr>
          <p:cNvPr id="196" name="Google Shape;196;g3805524d3f2_0_33"/>
          <p:cNvSpPr txBox="1"/>
          <p:nvPr/>
        </p:nvSpPr>
        <p:spPr>
          <a:xfrm>
            <a:off x="7732650" y="814975"/>
            <a:ext cx="3000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hlink"/>
                </a:solidFill>
                <a:hlinkClick r:id="rId6"/>
              </a:rPr>
              <a:t>https://www.littlewandle.org.uk/resources/for-parents/#tabnametabSupportForPhonics</a:t>
            </a:r>
            <a:endParaRPr/>
          </a:p>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3805524d3f2_0_46"/>
          <p:cNvSpPr txBox="1"/>
          <p:nvPr>
            <p:ph idx="1" type="body"/>
          </p:nvPr>
        </p:nvSpPr>
        <p:spPr>
          <a:xfrm>
            <a:off x="479376" y="1916832"/>
            <a:ext cx="5502000" cy="439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lang="en-US">
                <a:solidFill>
                  <a:schemeClr val="accent2"/>
                </a:solidFill>
              </a:rPr>
              <a:t>Children will be able to:</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blend independently</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blend in their heads with increasing fluency and confidence.</a:t>
            </a:r>
            <a:endParaRPr>
              <a:solidFill>
                <a:schemeClr val="accent2"/>
              </a:solidFill>
            </a:endParaRPr>
          </a:p>
          <a:p>
            <a:pPr indent="0" lvl="0" marL="0" rtl="0" algn="l">
              <a:lnSpc>
                <a:spcPct val="90000"/>
              </a:lnSpc>
              <a:spcBef>
                <a:spcPts val="1000"/>
              </a:spcBef>
              <a:spcAft>
                <a:spcPts val="0"/>
              </a:spcAft>
              <a:buClr>
                <a:schemeClr val="accent2"/>
              </a:buClr>
              <a:buSzPts val="2800"/>
              <a:buNone/>
            </a:pPr>
            <a:r>
              <a:rPr lang="en-US">
                <a:solidFill>
                  <a:schemeClr val="accent2"/>
                </a:solidFill>
              </a:rPr>
              <a:t>They will also begin to distinguish between different phonemes/graphemes.</a:t>
            </a:r>
            <a:endParaRPr/>
          </a:p>
        </p:txBody>
      </p:sp>
      <p:sp>
        <p:nvSpPr>
          <p:cNvPr id="202" name="Google Shape;202;g3805524d3f2_0_46"/>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words</a:t>
            </a:r>
            <a:endParaRPr/>
          </a:p>
        </p:txBody>
      </p:sp>
      <p:pic>
        <p:nvPicPr>
          <p:cNvPr descr="A person in a red dress holding a sign&#10;&#10;Description automatically generated" id="203" name="Google Shape;203;g3805524d3f2_0_46"/>
          <p:cNvPicPr preferRelativeResize="0"/>
          <p:nvPr/>
        </p:nvPicPr>
        <p:blipFill rotWithShape="1">
          <a:blip r:embed="rId3">
            <a:alphaModFix/>
          </a:blip>
          <a:srcRect b="0" l="0" r="0" t="0"/>
          <a:stretch/>
        </p:blipFill>
        <p:spPr>
          <a:xfrm>
            <a:off x="6009498" y="2060848"/>
            <a:ext cx="5647200" cy="2963700"/>
          </a:xfrm>
          <a:prstGeom prst="roundRect">
            <a:avLst>
              <a:gd fmla="val 16667" name="adj"/>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17"/>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209" name="Google Shape;209;p17"/>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and spelling</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805524d3f2_0_0"/>
          <p:cNvSpPr txBox="1"/>
          <p:nvPr>
            <p:ph type="title"/>
          </p:nvPr>
        </p:nvSpPr>
        <p:spPr>
          <a:xfrm>
            <a:off x="479376" y="25187"/>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Spelling	</a:t>
            </a:r>
            <a:endParaRPr b="1"/>
          </a:p>
        </p:txBody>
      </p:sp>
      <p:sp>
        <p:nvSpPr>
          <p:cNvPr id="215" name="Google Shape;215;g3805524d3f2_0_0"/>
          <p:cNvSpPr txBox="1"/>
          <p:nvPr>
            <p:ph idx="1" type="body"/>
          </p:nvPr>
        </p:nvSpPr>
        <p:spPr>
          <a:xfrm>
            <a:off x="479375" y="1484774"/>
            <a:ext cx="11161200" cy="51180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Your child will be taught how to spell simple words, using the graphemes they have been taught.   </a:t>
            </a:r>
            <a:endParaRPr>
              <a:solidFill>
                <a:schemeClr val="accent2"/>
              </a:solidFill>
            </a:endParaRPr>
          </a:p>
          <a:p>
            <a:pPr indent="0" lvl="0" marL="457200" rtl="0" algn="l">
              <a:lnSpc>
                <a:spcPct val="90000"/>
              </a:lnSpc>
              <a:spcBef>
                <a:spcPts val="0"/>
              </a:spcBef>
              <a:spcAft>
                <a:spcPts val="0"/>
              </a:spcAft>
              <a:buNone/>
            </a:pPr>
            <a:r>
              <a:t/>
            </a:r>
            <a:endParaRPr>
              <a:solidFill>
                <a:schemeClr val="accent2"/>
              </a:solidFill>
            </a:endParaRPr>
          </a:p>
          <a:p>
            <a:pPr indent="-228600" lvl="0" marL="228600" rtl="0" algn="l">
              <a:lnSpc>
                <a:spcPct val="90000"/>
              </a:lnSpc>
              <a:spcBef>
                <a:spcPts val="0"/>
              </a:spcBef>
              <a:spcAft>
                <a:spcPts val="0"/>
              </a:spcAft>
              <a:buClr>
                <a:schemeClr val="accent2"/>
              </a:buClr>
              <a:buSzPts val="2800"/>
              <a:buChar char="•"/>
            </a:pPr>
            <a:r>
              <a:rPr lang="en-US">
                <a:solidFill>
                  <a:schemeClr val="accent2"/>
                </a:solidFill>
              </a:rPr>
              <a:t>In Reception we use magnetic letters instead of writing at this stage.</a:t>
            </a:r>
            <a:endParaRPr>
              <a:solidFill>
                <a:schemeClr val="accent2"/>
              </a:solidFill>
            </a:endParaRPr>
          </a:p>
          <a:p>
            <a:pPr indent="-228600" lvl="0" marL="228600" rtl="0" algn="l">
              <a:lnSpc>
                <a:spcPct val="90000"/>
              </a:lnSpc>
              <a:spcBef>
                <a:spcPts val="0"/>
              </a:spcBef>
              <a:spcAft>
                <a:spcPts val="0"/>
              </a:spcAft>
              <a:buClr>
                <a:schemeClr val="accent2"/>
              </a:buClr>
              <a:buSzPts val="2800"/>
              <a:buChar char="•"/>
            </a:pPr>
            <a:r>
              <a:rPr lang="en-US">
                <a:solidFill>
                  <a:schemeClr val="accent2"/>
                </a:solidFill>
              </a:rPr>
              <a:t>Year 1 spell words as part of their phonic lesson and will have spellings to practice at home each week.  </a:t>
            </a:r>
            <a:endParaRPr>
              <a:solidFill>
                <a:schemeClr val="accent2"/>
              </a:solidFill>
            </a:endParaRPr>
          </a:p>
          <a:p>
            <a:pPr indent="0" lvl="0" marL="457200" rtl="0" algn="l">
              <a:lnSpc>
                <a:spcPct val="90000"/>
              </a:lnSpc>
              <a:spcBef>
                <a:spcPts val="0"/>
              </a:spcBef>
              <a:spcAft>
                <a:spcPts val="0"/>
              </a:spcAft>
              <a:buNone/>
            </a:pPr>
            <a:r>
              <a:t/>
            </a:r>
            <a:endParaRPr>
              <a:solidFill>
                <a:schemeClr val="accent2"/>
              </a:solidFill>
            </a:endParaRPr>
          </a:p>
          <a:p>
            <a:pPr indent="0" lvl="0" marL="457200" rtl="0" algn="l">
              <a:lnSpc>
                <a:spcPct val="90000"/>
              </a:lnSpc>
              <a:spcBef>
                <a:spcPts val="1000"/>
              </a:spcBef>
              <a:spcAft>
                <a:spcPts val="0"/>
              </a:spcAft>
              <a:buNone/>
            </a:pPr>
            <a:r>
              <a:rPr lang="en-US"/>
              <a:t>		</a:t>
            </a:r>
            <a:endParaRPr/>
          </a:p>
        </p:txBody>
      </p:sp>
      <p:pic>
        <p:nvPicPr>
          <p:cNvPr id="216" name="Google Shape;216;g3805524d3f2_0_0"/>
          <p:cNvPicPr preferRelativeResize="0"/>
          <p:nvPr/>
        </p:nvPicPr>
        <p:blipFill>
          <a:blip r:embed="rId3">
            <a:alphaModFix/>
          </a:blip>
          <a:stretch>
            <a:fillRect/>
          </a:stretch>
        </p:blipFill>
        <p:spPr>
          <a:xfrm>
            <a:off x="3907425" y="3892436"/>
            <a:ext cx="4305100" cy="2864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9"/>
          <p:cNvSpPr txBox="1"/>
          <p:nvPr>
            <p:ph idx="1" type="body"/>
          </p:nvPr>
        </p:nvSpPr>
        <p:spPr>
          <a:xfrm>
            <a:off x="479376" y="2564904"/>
            <a:ext cx="4176464" cy="374441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Say the word.</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Segment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Count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Write them down.</a:t>
            </a:r>
            <a:endParaRPr>
              <a:solidFill>
                <a:schemeClr val="accent2"/>
              </a:solidFill>
            </a:endParaRPr>
          </a:p>
        </p:txBody>
      </p:sp>
      <p:sp>
        <p:nvSpPr>
          <p:cNvPr id="222" name="Google Shape;222;p19"/>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How do we teach spelling?</a:t>
            </a:r>
            <a:endParaRPr/>
          </a:p>
        </p:txBody>
      </p:sp>
      <p:pic>
        <p:nvPicPr>
          <p:cNvPr descr="A picture containing person, indoor, wall&#10;&#10;Description automatically generated" id="223" name="Google Shape;223;p19"/>
          <p:cNvPicPr preferRelativeResize="0"/>
          <p:nvPr/>
        </p:nvPicPr>
        <p:blipFill rotWithShape="1">
          <a:blip r:embed="rId3">
            <a:alphaModFix/>
          </a:blip>
          <a:srcRect b="0" l="0" r="0" t="0"/>
          <a:stretch/>
        </p:blipFill>
        <p:spPr>
          <a:xfrm>
            <a:off x="4891253" y="1801214"/>
            <a:ext cx="6741316" cy="4490459"/>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0"/>
          <p:cNvSpPr txBox="1"/>
          <p:nvPr>
            <p:ph idx="1" type="body"/>
          </p:nvPr>
        </p:nvSpPr>
        <p:spPr>
          <a:xfrm>
            <a:off x="479376" y="1988840"/>
            <a:ext cx="5616624" cy="417646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Reading practice sessions are: </a:t>
            </a:r>
            <a:endParaRPr b="1">
              <a:solidFill>
                <a:schemeClr val="dk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timetabled every day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by a trained teacher/teaching assistant</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in small groups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children in Reception will bring a book home by week 4 of the first half-term.</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Year One are already bringing their book home.</a:t>
            </a:r>
            <a:endParaRPr>
              <a:solidFill>
                <a:schemeClr val="accent2"/>
              </a:solidFill>
            </a:endParaRPr>
          </a:p>
        </p:txBody>
      </p:sp>
      <p:sp>
        <p:nvSpPr>
          <p:cNvPr id="229" name="Google Shape;229;p2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do we practise reading in books?</a:t>
            </a:r>
            <a:endParaRPr/>
          </a:p>
        </p:txBody>
      </p:sp>
      <p:pic>
        <p:nvPicPr>
          <p:cNvPr id="230" name="Google Shape;230;p20"/>
          <p:cNvPicPr preferRelativeResize="0"/>
          <p:nvPr/>
        </p:nvPicPr>
        <p:blipFill rotWithShape="1">
          <a:blip r:embed="rId3">
            <a:alphaModFix/>
          </a:blip>
          <a:srcRect b="0" l="0" r="0" t="0"/>
          <a:stretch/>
        </p:blipFill>
        <p:spPr>
          <a:xfrm>
            <a:off x="6456040" y="1717880"/>
            <a:ext cx="2402504" cy="2287184"/>
          </a:xfrm>
          <a:prstGeom prst="rect">
            <a:avLst/>
          </a:prstGeom>
          <a:noFill/>
          <a:ln>
            <a:noFill/>
          </a:ln>
        </p:spPr>
      </p:pic>
      <p:pic>
        <p:nvPicPr>
          <p:cNvPr id="231" name="Google Shape;231;p20"/>
          <p:cNvPicPr preferRelativeResize="0"/>
          <p:nvPr/>
        </p:nvPicPr>
        <p:blipFill rotWithShape="1">
          <a:blip r:embed="rId4">
            <a:alphaModFix/>
          </a:blip>
          <a:srcRect b="0" l="0" r="0" t="0"/>
          <a:stretch/>
        </p:blipFill>
        <p:spPr>
          <a:xfrm>
            <a:off x="6456040" y="4166152"/>
            <a:ext cx="2402504" cy="2287184"/>
          </a:xfrm>
          <a:prstGeom prst="rect">
            <a:avLst/>
          </a:prstGeom>
          <a:noFill/>
          <a:ln>
            <a:noFill/>
          </a:ln>
        </p:spPr>
      </p:pic>
      <p:pic>
        <p:nvPicPr>
          <p:cNvPr id="232" name="Google Shape;232;p20"/>
          <p:cNvPicPr preferRelativeResize="0"/>
          <p:nvPr/>
        </p:nvPicPr>
        <p:blipFill rotWithShape="1">
          <a:blip r:embed="rId5">
            <a:alphaModFix/>
          </a:blip>
          <a:srcRect b="0" l="0" r="0" t="0"/>
          <a:stretch/>
        </p:blipFill>
        <p:spPr>
          <a:xfrm>
            <a:off x="9066955" y="2556242"/>
            <a:ext cx="2504138" cy="3085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1"/>
          <p:cNvSpPr txBox="1"/>
          <p:nvPr/>
        </p:nvSpPr>
        <p:spPr>
          <a:xfrm>
            <a:off x="263352" y="332656"/>
            <a:ext cx="9937104" cy="1152128"/>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rgbClr val="000000"/>
              </a:buClr>
              <a:buSzPts val="4000"/>
              <a:buFont typeface="Arial"/>
              <a:buNone/>
            </a:pPr>
            <a:r>
              <a:t/>
            </a:r>
            <a:endParaRPr b="0" i="0" sz="4000" u="none" cap="none" strike="noStrike">
              <a:solidFill>
                <a:schemeClr val="accent1"/>
              </a:solidFill>
              <a:latin typeface="Calibri"/>
              <a:ea typeface="Calibri"/>
              <a:cs typeface="Calibri"/>
              <a:sym typeface="Calibri"/>
            </a:endParaRPr>
          </a:p>
        </p:txBody>
      </p:sp>
      <p:pic>
        <p:nvPicPr>
          <p:cNvPr descr="A picture containing table&#10;&#10;Description automatically generated" id="238" name="Google Shape;238;p21"/>
          <p:cNvPicPr preferRelativeResize="0"/>
          <p:nvPr/>
        </p:nvPicPr>
        <p:blipFill rotWithShape="1">
          <a:blip r:embed="rId3">
            <a:alphaModFix/>
          </a:blip>
          <a:srcRect b="0" l="0" r="0" t="0"/>
          <a:stretch/>
        </p:blipFill>
        <p:spPr>
          <a:xfrm>
            <a:off x="609950" y="2086205"/>
            <a:ext cx="4348233" cy="3816423"/>
          </a:xfrm>
          <a:prstGeom prst="roundRect">
            <a:avLst>
              <a:gd fmla="val 3343" name="adj"/>
            </a:avLst>
          </a:prstGeom>
          <a:noFill/>
          <a:ln>
            <a:noFill/>
          </a:ln>
        </p:spPr>
      </p:pic>
      <p:sp>
        <p:nvSpPr>
          <p:cNvPr id="239" name="Google Shape;239;p21"/>
          <p:cNvSpPr txBox="1"/>
          <p:nvPr>
            <p:ph type="title"/>
          </p:nvPr>
        </p:nvSpPr>
        <p:spPr>
          <a:xfrm>
            <a:off x="479376" y="332656"/>
            <a:ext cx="10368213"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do we find the right book for your child?</a:t>
            </a:r>
            <a:endParaRPr/>
          </a:p>
        </p:txBody>
      </p:sp>
      <p:cxnSp>
        <p:nvCxnSpPr>
          <p:cNvPr id="240" name="Google Shape;240;p21"/>
          <p:cNvCxnSpPr/>
          <p:nvPr/>
        </p:nvCxnSpPr>
        <p:spPr>
          <a:xfrm>
            <a:off x="5447928" y="4064263"/>
            <a:ext cx="936104" cy="0"/>
          </a:xfrm>
          <a:prstGeom prst="straightConnector1">
            <a:avLst/>
          </a:prstGeom>
          <a:noFill/>
          <a:ln cap="flat" cmpd="sng" w="47625">
            <a:solidFill>
              <a:schemeClr val="accent1"/>
            </a:solidFill>
            <a:prstDash val="solid"/>
            <a:miter lim="800000"/>
            <a:headEnd len="sm" w="sm" type="none"/>
            <a:tailEnd len="med" w="med" type="stealth"/>
          </a:ln>
        </p:spPr>
      </p:cxnSp>
      <p:pic>
        <p:nvPicPr>
          <p:cNvPr id="241" name="Google Shape;241;p21"/>
          <p:cNvPicPr preferRelativeResize="0"/>
          <p:nvPr/>
        </p:nvPicPr>
        <p:blipFill rotWithShape="1">
          <a:blip r:embed="rId4">
            <a:alphaModFix/>
          </a:blip>
          <a:srcRect b="0" l="0" r="0" t="0"/>
          <a:stretch/>
        </p:blipFill>
        <p:spPr>
          <a:xfrm>
            <a:off x="6812737" y="2132856"/>
            <a:ext cx="2795209" cy="2638677"/>
          </a:xfrm>
          <a:prstGeom prst="rect">
            <a:avLst/>
          </a:prstGeom>
          <a:noFill/>
          <a:ln>
            <a:noFill/>
          </a:ln>
        </p:spPr>
      </p:pic>
      <p:pic>
        <p:nvPicPr>
          <p:cNvPr id="242" name="Google Shape;242;p21"/>
          <p:cNvPicPr preferRelativeResize="0"/>
          <p:nvPr/>
        </p:nvPicPr>
        <p:blipFill rotWithShape="1">
          <a:blip r:embed="rId5">
            <a:alphaModFix/>
          </a:blip>
          <a:srcRect b="0" l="0" r="0" t="0"/>
          <a:stretch/>
        </p:blipFill>
        <p:spPr>
          <a:xfrm>
            <a:off x="7533312" y="2739334"/>
            <a:ext cx="2795209" cy="2649858"/>
          </a:xfrm>
          <a:prstGeom prst="rect">
            <a:avLst/>
          </a:prstGeom>
          <a:noFill/>
          <a:ln>
            <a:noFill/>
          </a:ln>
        </p:spPr>
      </p:pic>
      <p:pic>
        <p:nvPicPr>
          <p:cNvPr id="243" name="Google Shape;243;p21"/>
          <p:cNvPicPr preferRelativeResize="0"/>
          <p:nvPr/>
        </p:nvPicPr>
        <p:blipFill rotWithShape="1">
          <a:blip r:embed="rId6">
            <a:alphaModFix/>
          </a:blip>
          <a:srcRect b="0" l="0" r="0" t="0"/>
          <a:stretch/>
        </p:blipFill>
        <p:spPr>
          <a:xfrm>
            <a:off x="8241582" y="3253987"/>
            <a:ext cx="2795209" cy="26498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22"/>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249" name="Google Shape;249;p22"/>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at home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p23"/>
          <p:cNvPicPr preferRelativeResize="0"/>
          <p:nvPr/>
        </p:nvPicPr>
        <p:blipFill rotWithShape="1">
          <a:blip r:embed="rId3">
            <a:alphaModFix/>
          </a:blip>
          <a:srcRect b="0" l="0" r="0" t="0"/>
          <a:stretch/>
        </p:blipFill>
        <p:spPr>
          <a:xfrm>
            <a:off x="569873" y="2662727"/>
            <a:ext cx="2983849" cy="2828689"/>
          </a:xfrm>
          <a:prstGeom prst="rect">
            <a:avLst/>
          </a:prstGeom>
          <a:noFill/>
          <a:ln>
            <a:noFill/>
          </a:ln>
        </p:spPr>
      </p:pic>
      <p:pic>
        <p:nvPicPr>
          <p:cNvPr id="255" name="Google Shape;255;p23"/>
          <p:cNvPicPr preferRelativeResize="0"/>
          <p:nvPr/>
        </p:nvPicPr>
        <p:blipFill rotWithShape="1">
          <a:blip r:embed="rId4">
            <a:alphaModFix/>
          </a:blip>
          <a:srcRect b="0" l="0" r="0" t="0"/>
          <a:stretch/>
        </p:blipFill>
        <p:spPr>
          <a:xfrm>
            <a:off x="8706044" y="2274730"/>
            <a:ext cx="2902472" cy="3604683"/>
          </a:xfrm>
          <a:prstGeom prst="rect">
            <a:avLst/>
          </a:prstGeom>
          <a:noFill/>
          <a:ln>
            <a:noFill/>
          </a:ln>
        </p:spPr>
      </p:pic>
      <p:pic>
        <p:nvPicPr>
          <p:cNvPr id="256" name="Google Shape;256;p23"/>
          <p:cNvPicPr preferRelativeResize="0"/>
          <p:nvPr/>
        </p:nvPicPr>
        <p:blipFill rotWithShape="1">
          <a:blip r:embed="rId5">
            <a:alphaModFix/>
          </a:blip>
          <a:srcRect b="0" l="0" r="0" t="0"/>
          <a:stretch/>
        </p:blipFill>
        <p:spPr>
          <a:xfrm>
            <a:off x="2120786" y="1367385"/>
            <a:ext cx="7950429" cy="5250284"/>
          </a:xfrm>
          <a:prstGeom prst="rect">
            <a:avLst/>
          </a:prstGeom>
          <a:noFill/>
          <a:ln>
            <a:noFill/>
          </a:ln>
        </p:spPr>
      </p:pic>
      <p:sp>
        <p:nvSpPr>
          <p:cNvPr id="257" name="Google Shape;257;p2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Books going home</a:t>
            </a:r>
            <a:endParaRPr/>
          </a:p>
        </p:txBody>
      </p:sp>
      <p:sp>
        <p:nvSpPr>
          <p:cNvPr id="258" name="Google Shape;258;p23"/>
          <p:cNvSpPr/>
          <p:nvPr/>
        </p:nvSpPr>
        <p:spPr>
          <a:xfrm>
            <a:off x="4055354" y="4293096"/>
            <a:ext cx="4248472" cy="11300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59" name="Google Shape;259;p23"/>
          <p:cNvPicPr preferRelativeResize="0"/>
          <p:nvPr/>
        </p:nvPicPr>
        <p:blipFill rotWithShape="1">
          <a:blip r:embed="rId6">
            <a:alphaModFix/>
          </a:blip>
          <a:srcRect b="0" l="0" r="0" t="0"/>
          <a:stretch/>
        </p:blipFill>
        <p:spPr>
          <a:xfrm>
            <a:off x="6672064" y="4077072"/>
            <a:ext cx="1519299" cy="1519299"/>
          </a:xfrm>
          <a:prstGeom prst="rect">
            <a:avLst/>
          </a:prstGeom>
          <a:noFill/>
          <a:ln>
            <a:noFill/>
          </a:ln>
        </p:spPr>
      </p:pic>
      <p:pic>
        <p:nvPicPr>
          <p:cNvPr id="260" name="Google Shape;260;p23"/>
          <p:cNvPicPr preferRelativeResize="0"/>
          <p:nvPr/>
        </p:nvPicPr>
        <p:blipFill rotWithShape="1">
          <a:blip r:embed="rId7">
            <a:alphaModFix/>
          </a:blip>
          <a:srcRect b="0" l="0" r="0" t="0"/>
          <a:stretch/>
        </p:blipFill>
        <p:spPr>
          <a:xfrm>
            <a:off x="3969289" y="4415005"/>
            <a:ext cx="886258" cy="886258"/>
          </a:xfrm>
          <a:prstGeom prst="rect">
            <a:avLst/>
          </a:prstGeom>
          <a:noFill/>
          <a:ln>
            <a:noFill/>
          </a:ln>
        </p:spPr>
      </p:pic>
      <p:grpSp>
        <p:nvGrpSpPr>
          <p:cNvPr id="261" name="Google Shape;261;p23"/>
          <p:cNvGrpSpPr/>
          <p:nvPr/>
        </p:nvGrpSpPr>
        <p:grpSpPr>
          <a:xfrm>
            <a:off x="5678049" y="3361635"/>
            <a:ext cx="835902" cy="835902"/>
            <a:chOff x="4871864" y="3573016"/>
            <a:chExt cx="720080" cy="720080"/>
          </a:xfrm>
        </p:grpSpPr>
        <p:sp>
          <p:nvSpPr>
            <p:cNvPr id="262" name="Google Shape;262;p23"/>
            <p:cNvSpPr/>
            <p:nvPr/>
          </p:nvSpPr>
          <p:spPr>
            <a:xfrm>
              <a:off x="5159896" y="3573016"/>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p23"/>
            <p:cNvSpPr/>
            <p:nvPr/>
          </p:nvSpPr>
          <p:spPr>
            <a:xfrm rot="-5400000">
              <a:off x="5159896" y="3569865"/>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5"/>
          <p:cNvSpPr txBox="1"/>
          <p:nvPr>
            <p:ph idx="1" type="body"/>
          </p:nvPr>
        </p:nvSpPr>
        <p:spPr>
          <a:xfrm>
            <a:off x="479376" y="1916832"/>
            <a:ext cx="6182454" cy="43924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2"/>
              </a:buClr>
              <a:buSzPts val="2400"/>
              <a:buNone/>
            </a:pPr>
            <a:r>
              <a:rPr lang="en-US" sz="2400">
                <a:solidFill>
                  <a:schemeClr val="accent2"/>
                </a:solidFill>
              </a:rPr>
              <a:t>Wordless books are invaluable as they teach reading behaviours and early reading skills to children who are not blending – yet!</a:t>
            </a:r>
            <a:endParaRPr sz="2400">
              <a:solidFill>
                <a:schemeClr val="accent2"/>
              </a:solidFill>
              <a:latin typeface="Calibri"/>
              <a:ea typeface="Calibri"/>
              <a:cs typeface="Calibri"/>
              <a:sym typeface="Calibri"/>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Talk about the pictures.</a:t>
            </a:r>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Point to the images in the circles and find them on the page.</a:t>
            </a:r>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Encourage your child to make links from the book to their experiences.</a:t>
            </a:r>
            <a:endParaRPr/>
          </a:p>
        </p:txBody>
      </p:sp>
      <p:sp>
        <p:nvSpPr>
          <p:cNvPr id="269" name="Google Shape;269;p2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a wordless books</a:t>
            </a:r>
            <a:endParaRPr/>
          </a:p>
        </p:txBody>
      </p:sp>
      <p:pic>
        <p:nvPicPr>
          <p:cNvPr descr="A child looking at a book&#10;&#10;Description automatically generated" id="270" name="Google Shape;270;p25"/>
          <p:cNvPicPr preferRelativeResize="0"/>
          <p:nvPr/>
        </p:nvPicPr>
        <p:blipFill rotWithShape="1">
          <a:blip r:embed="rId3">
            <a:alphaModFix/>
          </a:blip>
          <a:srcRect b="0" l="0" r="0" t="0"/>
          <a:stretch/>
        </p:blipFill>
        <p:spPr>
          <a:xfrm>
            <a:off x="6661830" y="2278926"/>
            <a:ext cx="4820323" cy="3086531"/>
          </a:xfrm>
          <a:prstGeom prst="roundRect">
            <a:avLst>
              <a:gd fmla="val 16667" name="adj"/>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24"/>
          <p:cNvPicPr preferRelativeResize="0"/>
          <p:nvPr/>
        </p:nvPicPr>
        <p:blipFill rotWithShape="1">
          <a:blip r:embed="rId3">
            <a:alphaModFix/>
          </a:blip>
          <a:srcRect b="0" l="0" r="0" t="0"/>
          <a:stretch/>
        </p:blipFill>
        <p:spPr>
          <a:xfrm>
            <a:off x="6960096" y="2204864"/>
            <a:ext cx="3117864" cy="2968207"/>
          </a:xfrm>
          <a:prstGeom prst="rect">
            <a:avLst/>
          </a:prstGeom>
          <a:noFill/>
          <a:ln>
            <a:noFill/>
          </a:ln>
        </p:spPr>
      </p:pic>
      <p:sp>
        <p:nvSpPr>
          <p:cNvPr id="276" name="Google Shape;276;p24"/>
          <p:cNvSpPr txBox="1"/>
          <p:nvPr>
            <p:ph idx="1" type="body"/>
          </p:nvPr>
        </p:nvSpPr>
        <p:spPr>
          <a:xfrm>
            <a:off x="479376" y="2205749"/>
            <a:ext cx="5854168" cy="376490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Your child should be able to read their book without your help.</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They might sound out words and blend them before they read them fluently.</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If they can’t read a word, read it to them.</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Talk about the book and celebrate their success.</a:t>
            </a:r>
            <a:endParaRPr>
              <a:solidFill>
                <a:schemeClr val="accent2"/>
              </a:solidFill>
            </a:endParaRPr>
          </a:p>
        </p:txBody>
      </p:sp>
      <p:sp>
        <p:nvSpPr>
          <p:cNvPr id="277" name="Google Shape;277;p24"/>
          <p:cNvSpPr txBox="1"/>
          <p:nvPr>
            <p:ph type="title"/>
          </p:nvPr>
        </p:nvSpPr>
        <p:spPr>
          <a:xfrm>
            <a:off x="479376" y="332656"/>
            <a:ext cx="1000874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Listening to your child read their phonics book</a:t>
            </a:r>
            <a:endParaRPr/>
          </a:p>
        </p:txBody>
      </p:sp>
      <p:pic>
        <p:nvPicPr>
          <p:cNvPr id="278" name="Google Shape;278;p24"/>
          <p:cNvPicPr preferRelativeResize="0"/>
          <p:nvPr/>
        </p:nvPicPr>
        <p:blipFill rotWithShape="1">
          <a:blip r:embed="rId4">
            <a:alphaModFix/>
          </a:blip>
          <a:srcRect b="0" l="0" r="0" t="0"/>
          <a:stretch/>
        </p:blipFill>
        <p:spPr>
          <a:xfrm>
            <a:off x="8256240" y="3212976"/>
            <a:ext cx="3096344" cy="294772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2" name="Shape 282"/>
        <p:cNvGrpSpPr/>
        <p:nvPr/>
      </p:nvGrpSpPr>
      <p:grpSpPr>
        <a:xfrm>
          <a:off x="0" y="0"/>
          <a:ext cx="0" cy="0"/>
          <a:chOff x="0" y="0"/>
          <a:chExt cx="0" cy="0"/>
        </a:xfrm>
      </p:grpSpPr>
      <p:pic>
        <p:nvPicPr>
          <p:cNvPr descr="A person and a child reading a book&#10;&#10;Description automatically generated with medium confidence" id="283" name="Google Shape;283;p26"/>
          <p:cNvPicPr preferRelativeResize="0"/>
          <p:nvPr/>
        </p:nvPicPr>
        <p:blipFill rotWithShape="1">
          <a:blip r:embed="rId3">
            <a:alphaModFix/>
          </a:blip>
          <a:srcRect b="-1" l="0" r="0" t="0"/>
          <a:stretch/>
        </p:blipFill>
        <p:spPr>
          <a:xfrm>
            <a:off x="7336631" y="1929002"/>
            <a:ext cx="4359498" cy="3909005"/>
          </a:xfrm>
          <a:prstGeom prst="roundRect">
            <a:avLst>
              <a:gd fmla="val 16667" name="adj"/>
            </a:avLst>
          </a:prstGeom>
          <a:noFill/>
          <a:ln>
            <a:noFill/>
          </a:ln>
        </p:spPr>
      </p:pic>
      <p:sp>
        <p:nvSpPr>
          <p:cNvPr id="284" name="Google Shape;284;p26"/>
          <p:cNvSpPr txBox="1"/>
          <p:nvPr>
            <p:ph idx="1" type="body"/>
          </p:nvPr>
        </p:nvSpPr>
        <p:spPr>
          <a:xfrm>
            <a:off x="479376" y="1928927"/>
            <a:ext cx="6624736" cy="438039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The shared book is for YOU to read:</a:t>
            </a:r>
            <a:endParaRPr b="1">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Make the story sound as exciting as you can by changing your voice.</a:t>
            </a:r>
            <a:endParaRPr sz="2400">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Talk with your child as much as you can:</a:t>
            </a:r>
            <a:endParaRPr sz="2400">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Introduce new and exciting language.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Encourage your child to use new vocabulary.</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Make up sentences together.</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Find different words to use.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Describe things you see.</a:t>
            </a:r>
            <a:endParaRPr>
              <a:solidFill>
                <a:schemeClr val="accent2"/>
              </a:solidFill>
            </a:endParaRPr>
          </a:p>
        </p:txBody>
      </p:sp>
      <p:sp>
        <p:nvSpPr>
          <p:cNvPr id="285" name="Google Shape;285;p26"/>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 to your child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Supporting your child with phonics</a:t>
            </a:r>
            <a:endParaRPr/>
          </a:p>
        </p:txBody>
      </p:sp>
      <p:sp>
        <p:nvSpPr>
          <p:cNvPr id="291" name="Google Shape;291;p27"/>
          <p:cNvSpPr txBox="1"/>
          <p:nvPr/>
        </p:nvSpPr>
        <p:spPr>
          <a:xfrm>
            <a:off x="637900" y="1843825"/>
            <a:ext cx="3000000" cy="423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The Little Wandle Website has lots of really useful information.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3"/>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And don’t forget you can always ask one of the school staff.  We would be more than happy to answer any of your questions.</a:t>
            </a:r>
            <a:endParaRPr b="0" i="0" sz="1600" u="none" cap="none" strike="noStrike">
              <a:solidFill>
                <a:srgbClr val="000000"/>
              </a:solidFill>
              <a:latin typeface="Arial"/>
              <a:ea typeface="Arial"/>
              <a:cs typeface="Arial"/>
              <a:sym typeface="Arial"/>
            </a:endParaRPr>
          </a:p>
        </p:txBody>
      </p:sp>
      <p:pic>
        <p:nvPicPr>
          <p:cNvPr descr="Graphical user interface, application&#10;&#10;Description automatically generated" id="292" name="Google Shape;292;p27"/>
          <p:cNvPicPr preferRelativeResize="0"/>
          <p:nvPr/>
        </p:nvPicPr>
        <p:blipFill rotWithShape="1">
          <a:blip r:embed="rId4">
            <a:alphaModFix/>
          </a:blip>
          <a:srcRect b="190" l="0" r="25479" t="4717"/>
          <a:stretch/>
        </p:blipFill>
        <p:spPr>
          <a:xfrm>
            <a:off x="3637900" y="1643925"/>
            <a:ext cx="8435875" cy="3021151"/>
          </a:xfrm>
          <a:prstGeom prst="rect">
            <a:avLst/>
          </a:prstGeom>
          <a:noFill/>
          <a:ln>
            <a:noFill/>
          </a:ln>
        </p:spPr>
      </p:pic>
      <p:pic>
        <p:nvPicPr>
          <p:cNvPr id="293" name="Google Shape;293;p27"/>
          <p:cNvPicPr preferRelativeResize="0"/>
          <p:nvPr/>
        </p:nvPicPr>
        <p:blipFill>
          <a:blip r:embed="rId5">
            <a:alphaModFix/>
          </a:blip>
          <a:stretch>
            <a:fillRect/>
          </a:stretch>
        </p:blipFill>
        <p:spPr>
          <a:xfrm>
            <a:off x="3974825" y="4824225"/>
            <a:ext cx="2378825" cy="1806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8"/>
          <p:cNvSpPr txBox="1"/>
          <p:nvPr>
            <p:ph idx="1" type="body"/>
          </p:nvPr>
        </p:nvSpPr>
        <p:spPr>
          <a:xfrm>
            <a:off x="479376" y="2039943"/>
            <a:ext cx="6336704"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400"/>
              <a:buNone/>
            </a:pPr>
            <a:r>
              <a:rPr b="1" lang="en-US" sz="2400">
                <a:solidFill>
                  <a:schemeClr val="accent2"/>
                </a:solidFill>
                <a:latin typeface="Calibri"/>
                <a:ea typeface="Calibri"/>
                <a:cs typeface="Calibri"/>
                <a:sym typeface="Calibri"/>
              </a:rPr>
              <a:t>Reading a book and chatting had a positive impact a year later on children’s ability to…</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understand words and sentences</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use a wide range of vocabulary </a:t>
            </a:r>
            <a:endParaRPr sz="2400">
              <a:solidFill>
                <a:schemeClr val="accent2"/>
              </a:solidFill>
              <a:latin typeface="Calibri"/>
              <a:ea typeface="Calibri"/>
              <a:cs typeface="Calibri"/>
              <a:sym typeface="Calibri"/>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develop listening comprehension skills.</a:t>
            </a:r>
            <a:endParaRPr sz="2400">
              <a:solidFill>
                <a:schemeClr val="accent2"/>
              </a:solidFill>
              <a:latin typeface="Calibri"/>
              <a:ea typeface="Calibri"/>
              <a:cs typeface="Calibri"/>
              <a:sym typeface="Calibri"/>
            </a:endParaRPr>
          </a:p>
          <a:p>
            <a:pPr indent="0" lvl="0" marL="0" rtl="0" algn="l">
              <a:lnSpc>
                <a:spcPct val="90000"/>
              </a:lnSpc>
              <a:spcBef>
                <a:spcPts val="1000"/>
              </a:spcBef>
              <a:spcAft>
                <a:spcPts val="0"/>
              </a:spcAft>
              <a:buClr>
                <a:schemeClr val="accent2"/>
              </a:buClr>
              <a:buSzPts val="2400"/>
              <a:buNone/>
            </a:pPr>
            <a:r>
              <a:rPr lang="en-US" sz="2400">
                <a:solidFill>
                  <a:schemeClr val="accent2"/>
                </a:solidFill>
                <a:latin typeface="Calibri"/>
                <a:ea typeface="Calibri"/>
                <a:cs typeface="Calibri"/>
                <a:sym typeface="Calibri"/>
              </a:rPr>
              <a:t>The amount of books children were exposed to by age 6 was a positive predictor of their reading ability two years later.</a:t>
            </a:r>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76200" lvl="0" marL="228600" rtl="0" algn="l">
              <a:lnSpc>
                <a:spcPct val="90000"/>
              </a:lnSpc>
              <a:spcBef>
                <a:spcPts val="1000"/>
              </a:spcBef>
              <a:spcAft>
                <a:spcPts val="0"/>
              </a:spcAft>
              <a:buClr>
                <a:srgbClr val="595959"/>
              </a:buClr>
              <a:buSzPts val="2400"/>
              <a:buNone/>
            </a:pPr>
            <a:r>
              <a:t/>
            </a:r>
            <a:endParaRPr sz="2400">
              <a:solidFill>
                <a:srgbClr val="0C0C0C"/>
              </a:solidFill>
            </a:endParaRPr>
          </a:p>
        </p:txBody>
      </p:sp>
      <p:sp>
        <p:nvSpPr>
          <p:cNvPr id="299" name="Google Shape;299;p28"/>
          <p:cNvSpPr txBox="1"/>
          <p:nvPr>
            <p:ph type="title"/>
          </p:nvPr>
        </p:nvSpPr>
        <p:spPr>
          <a:xfrm>
            <a:off x="479376" y="689134"/>
            <a:ext cx="9332136"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The most important thing you can do is read with your child</a:t>
            </a:r>
            <a:endParaRPr/>
          </a:p>
        </p:txBody>
      </p:sp>
      <p:sp>
        <p:nvSpPr>
          <p:cNvPr id="300" name="Google Shape;300;p28"/>
          <p:cNvSpPr txBox="1"/>
          <p:nvPr/>
        </p:nvSpPr>
        <p:spPr>
          <a:xfrm>
            <a:off x="479376" y="6124654"/>
            <a:ext cx="977011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595959"/>
                </a:solidFill>
                <a:latin typeface="Calibri"/>
                <a:ea typeface="Calibri"/>
                <a:cs typeface="Calibri"/>
                <a:sym typeface="Calibri"/>
              </a:rPr>
              <a:t>Parental involvement in the development of children’s reading skills:  A five-year longitudinal study </a:t>
            </a:r>
            <a:r>
              <a:rPr b="0" i="0" lang="en-US" sz="1400" u="none" cap="none" strike="noStrike">
                <a:solidFill>
                  <a:srgbClr val="595959"/>
                </a:solidFill>
                <a:latin typeface="Calibri"/>
                <a:ea typeface="Calibri"/>
                <a:cs typeface="Calibri"/>
                <a:sym typeface="Calibri"/>
              </a:rPr>
              <a:t>(2002) Senechal, M. and Lefvre, J</a:t>
            </a:r>
            <a:endParaRPr b="0" i="0" sz="1400" u="none" cap="none" strike="noStrike">
              <a:solidFill>
                <a:srgbClr val="000000"/>
              </a:solidFill>
              <a:latin typeface="Arial"/>
              <a:ea typeface="Arial"/>
              <a:cs typeface="Arial"/>
              <a:sym typeface="Arial"/>
            </a:endParaRPr>
          </a:p>
        </p:txBody>
      </p:sp>
      <p:pic>
        <p:nvPicPr>
          <p:cNvPr id="301" name="Google Shape;301;p28"/>
          <p:cNvPicPr preferRelativeResize="0"/>
          <p:nvPr/>
        </p:nvPicPr>
        <p:blipFill rotWithShape="1">
          <a:blip r:embed="rId3">
            <a:alphaModFix/>
          </a:blip>
          <a:srcRect b="0" l="0" r="0" t="-758"/>
          <a:stretch/>
        </p:blipFill>
        <p:spPr>
          <a:xfrm>
            <a:off x="7320136" y="1841262"/>
            <a:ext cx="4392488" cy="3909005"/>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9"/>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400"/>
              <a:buNone/>
            </a:pPr>
            <a:r>
              <a:rPr lang="en-US" sz="4400"/>
              <a:t>One of the greatest gifts adults can give is to read to children </a:t>
            </a:r>
            <a:endParaRPr/>
          </a:p>
          <a:p>
            <a:pPr indent="0" lvl="0" marL="0" rtl="0" algn="ctr">
              <a:lnSpc>
                <a:spcPct val="120000"/>
              </a:lnSpc>
              <a:spcBef>
                <a:spcPts val="1000"/>
              </a:spcBef>
              <a:spcAft>
                <a:spcPts val="0"/>
              </a:spcAft>
              <a:buClr>
                <a:schemeClr val="lt1"/>
              </a:buClr>
              <a:buSzPts val="2600"/>
              <a:buNone/>
            </a:pPr>
            <a:r>
              <a:rPr b="0" lang="en-US"/>
              <a:t>Carl Sagan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julie sherrington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y fmtid="{D5CDD505-2E9C-101B-9397-08002B2CF9AE}" pid="3" name="MediaServiceImageTags">
    <vt:lpwstr/>
  </property>
</Properties>
</file>